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5"/>
  </p:notesMasterIdLst>
  <p:sldIdLst>
    <p:sldId id="5320" r:id="rId2"/>
    <p:sldId id="5291" r:id="rId3"/>
    <p:sldId id="1031" r:id="rId4"/>
    <p:sldId id="1042" r:id="rId5"/>
    <p:sldId id="5327" r:id="rId6"/>
    <p:sldId id="1045" r:id="rId7"/>
    <p:sldId id="1043" r:id="rId8"/>
    <p:sldId id="1044" r:id="rId9"/>
    <p:sldId id="1046" r:id="rId10"/>
    <p:sldId id="5328" r:id="rId11"/>
    <p:sldId id="331" r:id="rId12"/>
    <p:sldId id="5298" r:id="rId13"/>
    <p:sldId id="5306" r:id="rId14"/>
    <p:sldId id="5307" r:id="rId15"/>
    <p:sldId id="5308" r:id="rId16"/>
    <p:sldId id="5309" r:id="rId17"/>
    <p:sldId id="4179" r:id="rId18"/>
    <p:sldId id="4178" r:id="rId19"/>
    <p:sldId id="4192" r:id="rId20"/>
    <p:sldId id="4198" r:id="rId21"/>
    <p:sldId id="4199" r:id="rId22"/>
    <p:sldId id="346" r:id="rId23"/>
    <p:sldId id="4200" r:id="rId24"/>
    <p:sldId id="5330" r:id="rId25"/>
    <p:sldId id="5329" r:id="rId26"/>
    <p:sldId id="5161" r:id="rId27"/>
    <p:sldId id="5310" r:id="rId28"/>
    <p:sldId id="5313" r:id="rId29"/>
    <p:sldId id="5314" r:id="rId30"/>
    <p:sldId id="5315" r:id="rId31"/>
    <p:sldId id="5331" r:id="rId32"/>
    <p:sldId id="5155" r:id="rId33"/>
    <p:sldId id="5293" r:id="rId34"/>
    <p:sldId id="4149" r:id="rId35"/>
    <p:sldId id="5316" r:id="rId36"/>
    <p:sldId id="4152" r:id="rId37"/>
    <p:sldId id="4150" r:id="rId38"/>
    <p:sldId id="5178" r:id="rId39"/>
    <p:sldId id="4659" r:id="rId40"/>
    <p:sldId id="3201" r:id="rId41"/>
    <p:sldId id="1049" r:id="rId42"/>
    <p:sldId id="4185" r:id="rId43"/>
    <p:sldId id="5323" r:id="rId44"/>
    <p:sldId id="4704" r:id="rId45"/>
    <p:sldId id="5333" r:id="rId46"/>
    <p:sldId id="5335" r:id="rId47"/>
    <p:sldId id="5334" r:id="rId48"/>
    <p:sldId id="5332" r:id="rId49"/>
    <p:sldId id="4705" r:id="rId50"/>
    <p:sldId id="4706" r:id="rId51"/>
    <p:sldId id="5325" r:id="rId52"/>
    <p:sldId id="3853" r:id="rId53"/>
    <p:sldId id="4162" r:id="rId54"/>
    <p:sldId id="4163" r:id="rId55"/>
    <p:sldId id="5326" r:id="rId56"/>
    <p:sldId id="4008" r:id="rId57"/>
    <p:sldId id="1367" r:id="rId58"/>
    <p:sldId id="5235" r:id="rId59"/>
    <p:sldId id="1736" r:id="rId60"/>
    <p:sldId id="5046" r:id="rId61"/>
    <p:sldId id="4657" r:id="rId62"/>
    <p:sldId id="1413" r:id="rId63"/>
    <p:sldId id="4146" r:id="rId64"/>
    <p:sldId id="1414" r:id="rId65"/>
    <p:sldId id="1416" r:id="rId66"/>
    <p:sldId id="1417" r:id="rId67"/>
    <p:sldId id="1419" r:id="rId68"/>
    <p:sldId id="1418" r:id="rId69"/>
    <p:sldId id="1377" r:id="rId70"/>
    <p:sldId id="5181" r:id="rId71"/>
    <p:sldId id="5183" r:id="rId72"/>
    <p:sldId id="5167" r:id="rId73"/>
    <p:sldId id="5182" r:id="rId7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0"/>
    <p:restoredTop sz="97046"/>
  </p:normalViewPr>
  <p:slideViewPr>
    <p:cSldViewPr snapToGrid="0">
      <p:cViewPr varScale="1">
        <p:scale>
          <a:sx n="156" d="100"/>
          <a:sy n="156" d="100"/>
        </p:scale>
        <p:origin x="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sv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8C5824-292A-C14C-93C0-9745B3F1B8EB}" type="datetimeFigureOut">
              <a:t>9/3/24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73C0AB-0C64-2047-9285-F8236112C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90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Promote the reuse of domain knowledge from other ontologies, through a common formal language: OWL</a:t>
            </a:r>
          </a:p>
          <a:p>
            <a:r>
              <a:rPr lang="en-US"/>
              <a:t>Internationalized Resource Identifiers (IRIs) promote tracking of entities and cross-ontology references, support interoperability</a:t>
            </a:r>
          </a:p>
          <a:p>
            <a:r>
              <a:rPr lang="en-US"/>
              <a:t>Promote human-human, human-computer, and computer-computer communication</a:t>
            </a:r>
          </a:p>
          <a:p>
            <a:r>
              <a:rPr lang="en-US"/>
              <a:t>Enable automated inference useful for deriving implicit information, as they effectively connect parts of taxonomies to other parts of taxonomies in machine-readable ways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ACDD70-0A8E-B14B-86E0-0FF2BC6E90A7}" type="slidenum">
              <a:rPr kumimoji="0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353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Promote the reuse of domain knowledge from other ontologies, through a common formal language: OWL</a:t>
            </a:r>
          </a:p>
          <a:p>
            <a:r>
              <a:rPr lang="en-US"/>
              <a:t>Internationalized Resource Identifiers (IRIs) promote tracking of entities and cross-ontology references, support interoperability</a:t>
            </a:r>
          </a:p>
          <a:p>
            <a:r>
              <a:rPr lang="en-US"/>
              <a:t>Promote human-human, human-computer, and computer-computer communication</a:t>
            </a:r>
          </a:p>
          <a:p>
            <a:r>
              <a:rPr lang="en-US"/>
              <a:t>Enable automated inference useful for deriving implicit information, as they effectively connect parts of taxonomies to other parts of taxonomies in machine-readable ways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ACDD70-0A8E-B14B-86E0-0FF2BC6E90A7}" type="slidenum">
              <a:rPr kumimoji="0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5364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7">
            <a:extLst>
              <a:ext uri="{FF2B5EF4-FFF2-40B4-BE49-F238E27FC236}">
                <a16:creationId xmlns:a16="http://schemas.microsoft.com/office/drawing/2014/main" id="{6C13BA14-6563-4B30-83AD-73490471ABA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541E4D-9A5F-40EA-A4A1-6E0085EF030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/>
                <a:sym typeface="Arial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218115" name="Rectangle 2">
            <a:extLst>
              <a:ext uri="{FF2B5EF4-FFF2-40B4-BE49-F238E27FC236}">
                <a16:creationId xmlns:a16="http://schemas.microsoft.com/office/drawing/2014/main" id="{18DC3899-44A1-47A6-B98A-4190069F4E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6" name="Rectangle 3">
            <a:extLst>
              <a:ext uri="{FF2B5EF4-FFF2-40B4-BE49-F238E27FC236}">
                <a16:creationId xmlns:a16="http://schemas.microsoft.com/office/drawing/2014/main" id="{0EF8B1B7-AEAB-46ED-9A48-A8BF670077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292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0E321-175C-6E14-8B8C-5044976A4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7">
            <a:extLst>
              <a:ext uri="{FF2B5EF4-FFF2-40B4-BE49-F238E27FC236}">
                <a16:creationId xmlns:a16="http://schemas.microsoft.com/office/drawing/2014/main" id="{4CE2E098-BA53-CC64-104F-C6EBA6930D5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541E4D-9A5F-40EA-A4A1-6E0085EF030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/>
                <a:sym typeface="Arial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218115" name="Rectangle 2">
            <a:extLst>
              <a:ext uri="{FF2B5EF4-FFF2-40B4-BE49-F238E27FC236}">
                <a16:creationId xmlns:a16="http://schemas.microsoft.com/office/drawing/2014/main" id="{90D0C06C-942B-2855-B530-501885FFECB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6" name="Rectangle 3">
            <a:extLst>
              <a:ext uri="{FF2B5EF4-FFF2-40B4-BE49-F238E27FC236}">
                <a16:creationId xmlns:a16="http://schemas.microsoft.com/office/drawing/2014/main" id="{A09FBAB5-D5E7-F600-D4ED-DB4135EB35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863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4745F-0D49-8C61-9253-B77E8FC9E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7">
            <a:extLst>
              <a:ext uri="{FF2B5EF4-FFF2-40B4-BE49-F238E27FC236}">
                <a16:creationId xmlns:a16="http://schemas.microsoft.com/office/drawing/2014/main" id="{90F5B344-BC65-BA9F-05C8-D71CF2EF297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541E4D-9A5F-40EA-A4A1-6E0085EF030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/>
                <a:sym typeface="Arial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218115" name="Rectangle 2">
            <a:extLst>
              <a:ext uri="{FF2B5EF4-FFF2-40B4-BE49-F238E27FC236}">
                <a16:creationId xmlns:a16="http://schemas.microsoft.com/office/drawing/2014/main" id="{911BA29F-DFD8-645B-DCB1-D5FAEC01B0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6" name="Rectangle 3">
            <a:extLst>
              <a:ext uri="{FF2B5EF4-FFF2-40B4-BE49-F238E27FC236}">
                <a16:creationId xmlns:a16="http://schemas.microsoft.com/office/drawing/2014/main" id="{1FF8234B-35CE-AA96-567D-52A8FAAC8C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444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D12598-2C7A-4FE2-933C-22ED77F1F3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7511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AB3A-29A6-DFEE-BD98-EF39BFFC1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1">
                <a:latin typeface="Garamond" panose="02020404030301010803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E5CF12-38FC-E9AF-C7A1-340018315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latin typeface="Garamond" panose="020204040303010108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60FCD-458D-4E43-4383-761668C0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2C482-3E9F-C58A-8385-3FD092398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3B55F-4685-78A8-3C5E-C85E35D88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82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267E-81CC-F7F8-9DBA-AB2394D3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FFE4B-D240-94D3-5140-66C4985B78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D0411-E2C1-AC06-E40A-B13FA9AC3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1386E-7A89-2DFF-6177-D4FD5A8E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93D28-63D2-BB70-16DF-1DD1DE52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870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D3DC68-7388-25FF-0F7C-C72D7F34B8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E38907-869C-1080-2002-FB051E83A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757DF-7A85-348C-5F94-CD8677C61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8683E-816F-6E1A-A80F-81574D63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CBC1B-47DC-B7D3-7968-C87D6C7FA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02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524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524001"/>
            <a:ext cx="10972800" cy="4602163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http://ontologist.com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11CC99-896E-46B2-9B2B-ED07EA2F8C3F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5307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: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685800"/>
            <a:ext cx="10761397" cy="9144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8" name="Content Placeholder 26"/>
          <p:cNvSpPr>
            <a:spLocks noGrp="1"/>
          </p:cNvSpPr>
          <p:nvPr>
            <p:ph sz="quarter" idx="14"/>
          </p:nvPr>
        </p:nvSpPr>
        <p:spPr>
          <a:xfrm>
            <a:off x="711200" y="1752602"/>
            <a:ext cx="5283200" cy="441959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31" name="Content Placeholder 26"/>
          <p:cNvSpPr>
            <a:spLocks noGrp="1"/>
          </p:cNvSpPr>
          <p:nvPr>
            <p:ph sz="quarter" idx="15"/>
          </p:nvPr>
        </p:nvSpPr>
        <p:spPr>
          <a:xfrm>
            <a:off x="6197602" y="1752600"/>
            <a:ext cx="5283199" cy="44196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GB"/>
              <a:t>Slide </a:t>
            </a:r>
            <a:fld id="{E44EE0AE-258D-448E-BE6F-A5950D950578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PwCFirm"/>
          <p:cNvSpPr txBox="1"/>
          <p:nvPr userDrawn="1"/>
        </p:nvSpPr>
        <p:spPr>
          <a:xfrm>
            <a:off x="711200" y="6477001"/>
            <a:ext cx="3454400" cy="152401"/>
          </a:xfrm>
          <a:prstGeom prst="rect">
            <a:avLst/>
          </a:prstGeom>
          <a:noFill/>
        </p:spPr>
        <p:txBody>
          <a:bodyPr vert="horz" wrap="square" lIns="0" tIns="0" rIns="0" bIns="0" rtlCol="0">
            <a:noAutofit/>
          </a:bodyPr>
          <a:lstStyle/>
          <a:p>
            <a:pPr indent="-27432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GB" sz="1000" b="0" i="0" u="none" baseline="0" dirty="0" err="1"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899309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0E112-A927-1C8B-4937-ED78DFF1B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591FF-0BA0-BCAC-2C51-C55A2A293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5C3C4-2370-B734-AFA3-F1F96925E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3588F-BFE8-14DC-7927-C6078500A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CD1F8-C396-DE68-E171-06B5B9E9F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6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ED80-6B29-BF97-5E24-90120002A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BC69B-2519-C00A-7ED6-4B3D850CE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8F03B-6149-6334-C0CD-343AB4C3B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93516-BB31-DA4D-AB6F-BFB01C128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D5CDE-B307-21F2-867C-DC4DF8C4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985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79E6A-17B8-778C-FF75-E619928E4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12D5B-44EE-EA69-D35D-B626A46A3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98F79-219E-C8B9-56F1-2A85BCDD2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6C47F3-7FED-DB77-E9F1-E29624879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F1799-6EFC-203F-E1CB-253CAC90D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1442B-11ED-F7AA-01B8-2C3F0A493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73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7C431-DE4B-789D-E456-86E843FE9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58DA6-172B-3E50-92E9-D56DE9F2F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86F6EC-1FD3-07D2-3AD8-FA4B913BE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C3ABFD-6F34-181F-BECB-84D0612FAF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9D10FC-BD05-41C3-DE2E-969CC433D3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8D0D49-9A1B-0478-BDC8-4764F5078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EB4F06-A0FC-EA87-1CE2-78BCB70A0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07FF98-CB54-9036-8EDA-027CE6AB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963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E020-6054-97A7-8621-F2F73D571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2E7FC6-2721-FF5D-3412-027453A5A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BF4897-9117-CB63-FB09-E27C92E12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C934C-583B-7272-2491-DC5C12203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17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54F60B-7360-BF46-C12F-8CE68A33A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71875E-A79C-81C5-3749-C58115613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3141A-05A2-C746-C8A1-60A7D25FC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336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7485E-2EB8-7700-F135-DE0C224C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5F6BE-5394-C1FF-B7DF-1C5BC169B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8E153-E882-7D01-90F1-2257067BF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70155E-1AA0-B9FA-DEB7-16EF2879D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3C570-79B3-D611-073E-63E112C68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EA60DF-032C-BDFB-61B8-E8DCB6CE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02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CE054-39B5-8E60-05E0-5D51DD343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E3B5C4-9277-7D93-1F3F-7CD55984B4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CF05DD-F49D-E262-2EB1-63C906579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009B9-45C5-A0F0-43C5-44F18ED77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05333-E740-591E-B01A-4D03B6A7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EF06A-7E9A-CA09-69B4-8E1E99438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391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E2A8B3-8D2F-D70B-E6B7-CBB4FE8D7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A30CC-EDFC-54F0-0044-07664F71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E6445-277D-3BA2-7EE7-E38C71E92A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3503AD-24D2-F04B-A5C1-AA31754D0B29}" type="datetimeFigureOut"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3E237-4CE6-4C50-3DAB-27E3859C25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7ABBC7-97EE-5DB4-8DC8-23B77B649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35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1" kern="1200">
          <a:solidFill>
            <a:schemeClr val="tx1"/>
          </a:solidFill>
          <a:latin typeface="Garamond" panose="020204040303010108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3" Type="http://schemas.openxmlformats.org/officeDocument/2006/relationships/image" Target="../media/image37.png"/><Relationship Id="rId7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63E14-EFCA-F63E-7CAF-E6D1B76CC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D60D8-5A60-9593-82B6-FB1E7084D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5214" y="1600200"/>
            <a:ext cx="10920248" cy="2387600"/>
          </a:xfrm>
        </p:spPr>
        <p:txBody>
          <a:bodyPr>
            <a:normAutofit/>
          </a:bodyPr>
          <a:lstStyle/>
          <a:p>
            <a:r>
              <a:rPr lang="en-US"/>
              <a:t>Intelligence Analysis: </a:t>
            </a:r>
            <a:br>
              <a:rPr lang="en-US"/>
            </a:br>
            <a:r>
              <a:rPr lang="en-US"/>
              <a:t>Top-Down Part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434F1-64A1-D839-7162-F27FCC6F0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3117"/>
            <a:ext cx="9144000" cy="2307135"/>
          </a:xfrm>
        </p:spPr>
        <p:txBody>
          <a:bodyPr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John Beverley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0"/>
              <a:t>Assistant Professor</a:t>
            </a:r>
            <a:r>
              <a:rPr lang="en-US"/>
              <a:t>, </a:t>
            </a:r>
            <a:r>
              <a:rPr lang="en-US" i="1"/>
              <a:t>University at Buffalo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0"/>
              <a:t>Co-Director, National Center for Ontological Research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0"/>
              <a:t>Affiliate Faculty</a:t>
            </a:r>
            <a:r>
              <a:rPr lang="en-US"/>
              <a:t>, </a:t>
            </a:r>
            <a:r>
              <a:rPr lang="en-US" i="1"/>
              <a:t>Institute of Artificial Intelligence and Data Science</a:t>
            </a:r>
          </a:p>
          <a:p>
            <a:endParaRPr lang="en-US"/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324F67D-A953-0442-A95F-78E51E4C7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99" y="304194"/>
            <a:ext cx="1638301" cy="1419861"/>
          </a:xfrm>
          <a:prstGeom prst="rect">
            <a:avLst/>
          </a:prstGeom>
        </p:spPr>
      </p:pic>
      <p:pic>
        <p:nvPicPr>
          <p:cNvPr id="5" name="Picture 4" descr="A blue sign with white text&#10;&#10;Description automatically generated">
            <a:extLst>
              <a:ext uri="{FF2B5EF4-FFF2-40B4-BE49-F238E27FC236}">
                <a16:creationId xmlns:a16="http://schemas.microsoft.com/office/drawing/2014/main" id="{41061D49-7328-30DD-164A-63FB292E5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059" y="185635"/>
            <a:ext cx="1436842" cy="14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10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C0EC2-A168-E403-2D94-6F8C095DA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Intelligence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D42FC-3273-9C3E-A976-B45D7EC73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 systematic process used by intelligence agencies or agencies engaged in intelligence activities that outlines stages through which raw data is transformed into intelligence</a:t>
            </a:r>
          </a:p>
          <a:p>
            <a:endParaRPr lang="en-US"/>
          </a:p>
          <a:p>
            <a:r>
              <a:rPr lang="en-US"/>
              <a:t>Leveraging the intelligence cycle at least partially addresses some aspects of issues arising from Big Data</a:t>
            </a:r>
          </a:p>
        </p:txBody>
      </p:sp>
    </p:spTree>
    <p:extLst>
      <p:ext uri="{BB962C8B-B14F-4D97-AF65-F5344CB8AC3E}">
        <p14:creationId xmlns:p14="http://schemas.microsoft.com/office/powerpoint/2010/main" val="2209425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92C78-A278-0477-67C0-571ECB6D4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Epistemic Communities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26FD1-CBA8-E2A6-DAE6-E606334D5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Intelligence analysis is often conducted within an </a:t>
            </a:r>
            <a:r>
              <a:rPr lang="en-US" b="1">
                <a:solidFill>
                  <a:schemeClr val="accent6"/>
                </a:solidFill>
              </a:rPr>
              <a:t>epistemic community</a:t>
            </a:r>
          </a:p>
          <a:p>
            <a:endParaRPr lang="en-US"/>
          </a:p>
          <a:p>
            <a:r>
              <a:rPr lang="en-US"/>
              <a:t>Such communities often share:</a:t>
            </a:r>
          </a:p>
          <a:p>
            <a:pPr lvl="1"/>
            <a:r>
              <a:rPr lang="en-US"/>
              <a:t>Normative beliefs about the purpose of their actions</a:t>
            </a:r>
          </a:p>
          <a:p>
            <a:pPr lvl="1"/>
            <a:r>
              <a:rPr lang="en-US"/>
              <a:t>Beliefs based on experiences from investigating central problems in their domain</a:t>
            </a:r>
          </a:p>
          <a:p>
            <a:pPr lvl="1"/>
            <a:r>
              <a:rPr lang="en-US"/>
              <a:t>Standards of accuracy for analyses in their field of expertise </a:t>
            </a:r>
          </a:p>
          <a:p>
            <a:pPr lvl="1"/>
            <a:r>
              <a:rPr lang="en-US"/>
              <a:t>Common community goals</a:t>
            </a:r>
          </a:p>
          <a:p>
            <a:pPr lvl="1"/>
            <a:endParaRPr lang="en-US"/>
          </a:p>
          <a:p>
            <a:endParaRPr lang="en-US"/>
          </a:p>
        </p:txBody>
      </p:sp>
      <p:pic>
        <p:nvPicPr>
          <p:cNvPr id="5" name="Picture 4" descr="A logo of a security agency&#10;&#10;Description automatically generated">
            <a:extLst>
              <a:ext uri="{FF2B5EF4-FFF2-40B4-BE49-F238E27FC236}">
                <a16:creationId xmlns:a16="http://schemas.microsoft.com/office/drawing/2014/main" id="{CFE44991-12FC-3A11-809C-76E37B6EE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55" y="5133615"/>
            <a:ext cx="1503739" cy="1497978"/>
          </a:xfrm>
          <a:prstGeom prst="rect">
            <a:avLst/>
          </a:prstGeom>
        </p:spPr>
      </p:pic>
      <p:pic>
        <p:nvPicPr>
          <p:cNvPr id="7" name="Picture 6" descr="A logo of a security service&#10;&#10;Description automatically generated">
            <a:extLst>
              <a:ext uri="{FF2B5EF4-FFF2-40B4-BE49-F238E27FC236}">
                <a16:creationId xmlns:a16="http://schemas.microsoft.com/office/drawing/2014/main" id="{A5DA403A-670D-A06F-366F-62112659E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879" y="5133615"/>
            <a:ext cx="2447315" cy="1575559"/>
          </a:xfrm>
          <a:prstGeom prst="rect">
            <a:avLst/>
          </a:prstGeom>
        </p:spPr>
      </p:pic>
      <p:pic>
        <p:nvPicPr>
          <p:cNvPr id="9" name="Picture 8" descr="A blue and white logo&#10;&#10;Description automatically generated">
            <a:extLst>
              <a:ext uri="{FF2B5EF4-FFF2-40B4-BE49-F238E27FC236}">
                <a16:creationId xmlns:a16="http://schemas.microsoft.com/office/drawing/2014/main" id="{27AD751B-9081-B0DD-3F0C-8F3E030F4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127" y="5125525"/>
            <a:ext cx="1541957" cy="1575559"/>
          </a:xfrm>
          <a:prstGeom prst="rect">
            <a:avLst/>
          </a:prstGeom>
        </p:spPr>
      </p:pic>
      <p:pic>
        <p:nvPicPr>
          <p:cNvPr id="11" name="Picture 10" descr="A logo with a goat head&#10;&#10;Description automatically generated">
            <a:extLst>
              <a:ext uri="{FF2B5EF4-FFF2-40B4-BE49-F238E27FC236}">
                <a16:creationId xmlns:a16="http://schemas.microsoft.com/office/drawing/2014/main" id="{13EA3D28-74AD-2B8E-C92D-385D54C65F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745839" y="5133615"/>
            <a:ext cx="1607961" cy="1575559"/>
          </a:xfrm>
          <a:prstGeom prst="rect">
            <a:avLst/>
          </a:prstGeom>
        </p:spPr>
      </p:pic>
      <p:pic>
        <p:nvPicPr>
          <p:cNvPr id="13" name="Picture 12" descr="A black and white logo with a lion and leaves&#10;&#10;Description automatically generated">
            <a:extLst>
              <a:ext uri="{FF2B5EF4-FFF2-40B4-BE49-F238E27FC236}">
                <a16:creationId xmlns:a16="http://schemas.microsoft.com/office/drawing/2014/main" id="{08254FB1-5E7B-62E0-1EA9-9DDF1903E9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3445" y="5133615"/>
            <a:ext cx="1876271" cy="1575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224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4DA9EA-70B6-DC4D-82DE-357F09149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diagram&#10;&#10;Description automatically generated">
            <a:extLst>
              <a:ext uri="{FF2B5EF4-FFF2-40B4-BE49-F238E27FC236}">
                <a16:creationId xmlns:a16="http://schemas.microsoft.com/office/drawing/2014/main" id="{209F4EAF-24F0-56B5-8C76-0B7C95013E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 r="6218" b="1724"/>
          <a:stretch/>
        </p:blipFill>
        <p:spPr>
          <a:xfrm>
            <a:off x="5143386" y="838200"/>
            <a:ext cx="7048614" cy="498856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3EC0967-7734-8187-7C0B-FFA72F0CA581}"/>
              </a:ext>
            </a:extLst>
          </p:cNvPr>
          <p:cNvSpPr/>
          <p:nvPr/>
        </p:nvSpPr>
        <p:spPr>
          <a:xfrm>
            <a:off x="9784080" y="1452880"/>
            <a:ext cx="1899920" cy="160528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4A4FE9-DA07-32C2-F27A-CAE1296D3915}"/>
              </a:ext>
            </a:extLst>
          </p:cNvPr>
          <p:cNvSpPr txBox="1"/>
          <p:nvPr/>
        </p:nvSpPr>
        <p:spPr>
          <a:xfrm>
            <a:off x="115503" y="1566952"/>
            <a:ext cx="502788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Decision-makers define objectives </a:t>
            </a:r>
            <a:b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and set priorities for what needs </a:t>
            </a:r>
            <a:b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to be known, thereby providing </a:t>
            </a:r>
            <a:b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standards against which data can </a:t>
            </a:r>
            <a:b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be judged as valuable or not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1A94D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VALUE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2433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9413E-1867-6F66-8DC9-0172A35C0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diagram&#10;&#10;Description automatically generated">
            <a:extLst>
              <a:ext uri="{FF2B5EF4-FFF2-40B4-BE49-F238E27FC236}">
                <a16:creationId xmlns:a16="http://schemas.microsoft.com/office/drawing/2014/main" id="{75D84E9B-2AD8-E897-A1F1-2D2089779B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 r="6218" b="1724"/>
          <a:stretch/>
        </p:blipFill>
        <p:spPr>
          <a:xfrm>
            <a:off x="5143386" y="838200"/>
            <a:ext cx="7048614" cy="498856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00A0E9A0-AEA0-01F0-49C9-7345CD6B0439}"/>
              </a:ext>
            </a:extLst>
          </p:cNvPr>
          <p:cNvSpPr/>
          <p:nvPr/>
        </p:nvSpPr>
        <p:spPr>
          <a:xfrm>
            <a:off x="10281919" y="3429000"/>
            <a:ext cx="1794577" cy="160528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9A2FF-58F4-9E2B-8998-CDCFF9F64461}"/>
              </a:ext>
            </a:extLst>
          </p:cNvPr>
          <p:cNvSpPr txBox="1"/>
          <p:nvPr/>
        </p:nvSpPr>
        <p:spPr>
          <a:xfrm>
            <a:off x="115503" y="1579032"/>
            <a:ext cx="5027883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Involves standards for acquiring large amounts of data from diverse sources at high speeds, in different formats, e.g. structured, unstructured, multimedia, etc.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VOLUME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VARIETY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818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DBF96C-68CD-D03E-09D5-00C4F749B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diagram&#10;&#10;Description automatically generated">
            <a:extLst>
              <a:ext uri="{FF2B5EF4-FFF2-40B4-BE49-F238E27FC236}">
                <a16:creationId xmlns:a16="http://schemas.microsoft.com/office/drawing/2014/main" id="{3080EF56-20E5-4A2C-6EB8-08C67BC30F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 r="6218" b="1724"/>
          <a:stretch/>
        </p:blipFill>
        <p:spPr>
          <a:xfrm>
            <a:off x="5143386" y="838200"/>
            <a:ext cx="7048614" cy="498856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1937E077-475F-C105-6DD7-EF3805377B50}"/>
              </a:ext>
            </a:extLst>
          </p:cNvPr>
          <p:cNvSpPr/>
          <p:nvPr/>
        </p:nvSpPr>
        <p:spPr>
          <a:xfrm>
            <a:off x="8667693" y="4301321"/>
            <a:ext cx="2254307" cy="160528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6E1A9A-F536-DE7B-FFAA-5BFB6719D099}"/>
              </a:ext>
            </a:extLst>
          </p:cNvPr>
          <p:cNvSpPr txBox="1"/>
          <p:nvPr/>
        </p:nvSpPr>
        <p:spPr>
          <a:xfrm>
            <a:off x="115503" y="1590078"/>
            <a:ext cx="50278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Involves converting raw data into usable formats, evaluating data for relevance, removing irrelevant data, and cleaning remaining data to improve quality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VARIETY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F5FC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VERACITY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305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43690-2B0E-B40B-CF06-7548E7ED7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diagram&#10;&#10;Description automatically generated">
            <a:extLst>
              <a:ext uri="{FF2B5EF4-FFF2-40B4-BE49-F238E27FC236}">
                <a16:creationId xmlns:a16="http://schemas.microsoft.com/office/drawing/2014/main" id="{55145838-D2DB-1B05-E73D-966EE46FFD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 r="6218" b="1724"/>
          <a:stretch/>
        </p:blipFill>
        <p:spPr>
          <a:xfrm>
            <a:off x="5143386" y="838200"/>
            <a:ext cx="7048614" cy="498856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CAD7D5BB-AFE5-B811-F496-B3C14E9EFD47}"/>
              </a:ext>
            </a:extLst>
          </p:cNvPr>
          <p:cNvSpPr/>
          <p:nvPr/>
        </p:nvSpPr>
        <p:spPr>
          <a:xfrm>
            <a:off x="7164013" y="3213555"/>
            <a:ext cx="2254307" cy="160528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C417C1-B4F4-10B1-F46C-9B10207CF38B}"/>
              </a:ext>
            </a:extLst>
          </p:cNvPr>
          <p:cNvSpPr txBox="1"/>
          <p:nvPr/>
        </p:nvSpPr>
        <p:spPr>
          <a:xfrm>
            <a:off x="115503" y="1627913"/>
            <a:ext cx="50278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Produces actionable intelligence by evaluating data for accuracy and validity, e.g. comparing satellite images to ground reports to verify troop movements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1A94D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VALUE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9F5FC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VERACITY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123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B8991-06B4-EAE2-A078-53F5FA7F5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diagram&#10;&#10;Description automatically generated">
            <a:extLst>
              <a:ext uri="{FF2B5EF4-FFF2-40B4-BE49-F238E27FC236}">
                <a16:creationId xmlns:a16="http://schemas.microsoft.com/office/drawing/2014/main" id="{AD3502D2-C1F2-9D19-7DC6-21A31047A0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 r="6218" b="1724"/>
          <a:stretch/>
        </p:blipFill>
        <p:spPr>
          <a:xfrm>
            <a:off x="5143386" y="838200"/>
            <a:ext cx="7048614" cy="498856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A0C7B37-D147-7ADD-E804-18F284A5BC70}"/>
              </a:ext>
            </a:extLst>
          </p:cNvPr>
          <p:cNvSpPr/>
          <p:nvPr/>
        </p:nvSpPr>
        <p:spPr>
          <a:xfrm>
            <a:off x="7661853" y="1506675"/>
            <a:ext cx="2254307" cy="160528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8FFE8E-6EAF-F2B8-892D-7DEFA921A430}"/>
              </a:ext>
            </a:extLst>
          </p:cNvPr>
          <p:cNvSpPr txBox="1"/>
          <p:nvPr/>
        </p:nvSpPr>
        <p:spPr>
          <a:xfrm>
            <a:off x="115503" y="1636830"/>
            <a:ext cx="50278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Promotes timely delivering of intelligence to decision-makers; with the cycle ultimately acting as a filter to extract something valuable from the massive flood of incoming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F9ED5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VELOCITY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1A94D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VALUE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0F9ED5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38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224B8-04C6-8464-7389-EB7C97556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195D1-4933-59A8-C8DB-1DE9424E0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Intelligence Analysis Solutions?</a:t>
            </a:r>
          </a:p>
        </p:txBody>
      </p:sp>
      <p:pic>
        <p:nvPicPr>
          <p:cNvPr id="4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9DDE8792-4222-8C54-986B-EC66A5C4F41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1474860" y="1416137"/>
            <a:ext cx="9242280" cy="530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C325953E-FC39-838C-5F47-E87767D1D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17140" y="3611606"/>
            <a:ext cx="914400" cy="914400"/>
          </a:xfrm>
          <a:prstGeom prst="rect">
            <a:avLst/>
          </a:prstGeom>
        </p:spPr>
      </p:pic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2282C759-1149-C6C2-A417-B7554D429F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7660" y="5588735"/>
            <a:ext cx="914400" cy="914400"/>
          </a:xfrm>
          <a:prstGeom prst="rect">
            <a:avLst/>
          </a:prstGeom>
        </p:spPr>
      </p:pic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D10DE045-6AE8-8E9A-2AD4-6607E2A93C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85849" y="1416137"/>
            <a:ext cx="914400" cy="914400"/>
          </a:xfrm>
          <a:prstGeom prst="rect">
            <a:avLst/>
          </a:prstGeom>
        </p:spPr>
      </p:pic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2946CFD8-D488-E836-BACA-13B13B42C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9330" y="3429000"/>
            <a:ext cx="914400" cy="914400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74B81392-1B28-A244-2B72-3771144969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22323" y="557847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430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7AF952-34B5-29D9-AE34-490CAD5AC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5A16A7AA-14E0-AB6A-F547-170E81607DF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1474860" y="1416137"/>
            <a:ext cx="9242280" cy="530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 descr="Close with solid fill">
            <a:extLst>
              <a:ext uri="{FF2B5EF4-FFF2-40B4-BE49-F238E27FC236}">
                <a16:creationId xmlns:a16="http://schemas.microsoft.com/office/drawing/2014/main" id="{BD825F04-B2CD-081F-0B35-CB7ACFC390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9330" y="3429000"/>
            <a:ext cx="914400" cy="914400"/>
          </a:xfrm>
          <a:prstGeom prst="rect">
            <a:avLst/>
          </a:prstGeom>
        </p:spPr>
      </p:pic>
      <p:pic>
        <p:nvPicPr>
          <p:cNvPr id="12" name="Graphic 11" descr="Close with solid fill">
            <a:extLst>
              <a:ext uri="{FF2B5EF4-FFF2-40B4-BE49-F238E27FC236}">
                <a16:creationId xmlns:a16="http://schemas.microsoft.com/office/drawing/2014/main" id="{D6A3D632-5FC3-919E-4635-CE2B801CC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24093" y="5714432"/>
            <a:ext cx="914400" cy="914400"/>
          </a:xfrm>
          <a:prstGeom prst="rect">
            <a:avLst/>
          </a:prstGeom>
        </p:spPr>
      </p:pic>
      <p:pic>
        <p:nvPicPr>
          <p:cNvPr id="3" name="Graphic 2" descr="Close with solid fill">
            <a:extLst>
              <a:ext uri="{FF2B5EF4-FFF2-40B4-BE49-F238E27FC236}">
                <a16:creationId xmlns:a16="http://schemas.microsoft.com/office/drawing/2014/main" id="{2937A82E-C4CA-E858-0035-B91C4ACA9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7660" y="5578475"/>
            <a:ext cx="914400" cy="914400"/>
          </a:xfrm>
          <a:prstGeom prst="rect">
            <a:avLst/>
          </a:prstGeom>
        </p:spPr>
      </p:pic>
      <p:pic>
        <p:nvPicPr>
          <p:cNvPr id="7" name="Graphic 6" descr="Close with solid fill">
            <a:extLst>
              <a:ext uri="{FF2B5EF4-FFF2-40B4-BE49-F238E27FC236}">
                <a16:creationId xmlns:a16="http://schemas.microsoft.com/office/drawing/2014/main" id="{0314F188-1D4D-33EF-4061-B0287F1F6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78270" y="3611606"/>
            <a:ext cx="914400" cy="914400"/>
          </a:xfrm>
          <a:prstGeom prst="rect">
            <a:avLst/>
          </a:prstGeom>
        </p:spPr>
      </p:pic>
      <p:pic>
        <p:nvPicPr>
          <p:cNvPr id="9" name="Graphic 8" descr="Close with solid fill">
            <a:extLst>
              <a:ext uri="{FF2B5EF4-FFF2-40B4-BE49-F238E27FC236}">
                <a16:creationId xmlns:a16="http://schemas.microsoft.com/office/drawing/2014/main" id="{BB184B1E-AA63-88C7-BD94-3DF02FAD2D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7634" y="1416137"/>
            <a:ext cx="914400" cy="914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79258E-184A-BB1A-2055-24D99667E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Not So Fast...</a:t>
            </a:r>
          </a:p>
        </p:txBody>
      </p:sp>
    </p:spTree>
    <p:extLst>
      <p:ext uri="{BB962C8B-B14F-4D97-AF65-F5344CB8AC3E}">
        <p14:creationId xmlns:p14="http://schemas.microsoft.com/office/powerpoint/2010/main" val="3915987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tower of babel&#10;&#10;Description automatically generated">
            <a:extLst>
              <a:ext uri="{FF2B5EF4-FFF2-40B4-BE49-F238E27FC236}">
                <a16:creationId xmlns:a16="http://schemas.microsoft.com/office/drawing/2014/main" id="{E756DD5C-BE2D-61B0-032E-E3B08712DC0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" y="-12565"/>
            <a:ext cx="12192000" cy="68981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B209B1-48CC-E2EB-9271-7B8FFBDA9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Information Silos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040A8-CDC3-F6DF-799F-23CEB16F1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950560"/>
          </a:xfrm>
        </p:spPr>
        <p:txBody>
          <a:bodyPr/>
          <a:lstStyle/>
          <a:p>
            <a:r>
              <a:rPr lang="en-US"/>
              <a:t>An </a:t>
            </a:r>
            <a:r>
              <a:rPr lang="en-US" i="1"/>
              <a:t>information silo </a:t>
            </a:r>
            <a:r>
              <a:rPr lang="en-US"/>
              <a:t>is an information repository, e.g. management system, database, the content of which cannot be integrated with that of other information repositories using computing strategies</a:t>
            </a:r>
          </a:p>
          <a:p>
            <a:endParaRPr lang="en-US"/>
          </a:p>
          <a:p>
            <a:r>
              <a:rPr lang="en-US"/>
              <a:t>Information silos may manifest in an organization for a variety of reasons: </a:t>
            </a:r>
          </a:p>
        </p:txBody>
      </p:sp>
    </p:spTree>
    <p:extLst>
      <p:ext uri="{BB962C8B-B14F-4D97-AF65-F5344CB8AC3E}">
        <p14:creationId xmlns:p14="http://schemas.microsoft.com/office/powerpoint/2010/main" val="703372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740C4-C0E7-DFC5-E3A9-A996EE5DD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4183E-A379-BFC9-08D7-C31F3313C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Big Data and the Intelligence Cycle</a:t>
            </a:r>
          </a:p>
          <a:p>
            <a:endParaRPr lang="en-US"/>
          </a:p>
          <a:p>
            <a:r>
              <a:rPr lang="en-US"/>
              <a:t>Ontology Engineering</a:t>
            </a:r>
          </a:p>
        </p:txBody>
      </p:sp>
    </p:spTree>
    <p:extLst>
      <p:ext uri="{BB962C8B-B14F-4D97-AF65-F5344CB8AC3E}">
        <p14:creationId xmlns:p14="http://schemas.microsoft.com/office/powerpoint/2010/main" val="1542478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C79D0-D6EF-8A96-AE91-AA936227A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tower of babel&#10;&#10;Description automatically generated">
            <a:extLst>
              <a:ext uri="{FF2B5EF4-FFF2-40B4-BE49-F238E27FC236}">
                <a16:creationId xmlns:a16="http://schemas.microsoft.com/office/drawing/2014/main" id="{DD0D51B4-C05F-0528-8B86-91404860FEC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" y="-12565"/>
            <a:ext cx="12192000" cy="68981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A29BD3-F85B-2485-732A-504306CB5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Information Silos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E2238-410D-F9EA-3553-6AF2BB03F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950560"/>
          </a:xfrm>
        </p:spPr>
        <p:txBody>
          <a:bodyPr/>
          <a:lstStyle/>
          <a:p>
            <a:r>
              <a:rPr lang="en-US"/>
              <a:t>An </a:t>
            </a:r>
            <a:r>
              <a:rPr lang="en-US" i="1"/>
              <a:t>information silo </a:t>
            </a:r>
            <a:r>
              <a:rPr lang="en-US"/>
              <a:t>is an information repository, e.g. management system, database, the content of which cannot be integrated with that of other information repositories using computing strategies</a:t>
            </a:r>
          </a:p>
          <a:p>
            <a:endParaRPr lang="en-US"/>
          </a:p>
          <a:p>
            <a:r>
              <a:rPr lang="en-US"/>
              <a:t>Information silos may manifest in an organization for a variety of reasons: </a:t>
            </a:r>
          </a:p>
          <a:p>
            <a:pPr lvl="1"/>
            <a:r>
              <a:rPr lang="en-US" b="1">
                <a:solidFill>
                  <a:srgbClr val="FF0000"/>
                </a:solidFill>
              </a:rPr>
              <a:t>Ignorance – Do not realize a given information repository exists </a:t>
            </a:r>
          </a:p>
        </p:txBody>
      </p:sp>
    </p:spTree>
    <p:extLst>
      <p:ext uri="{BB962C8B-B14F-4D97-AF65-F5344CB8AC3E}">
        <p14:creationId xmlns:p14="http://schemas.microsoft.com/office/powerpoint/2010/main" val="2939028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A95E5-C8EE-9BF3-7A64-F75AE3C0B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tower of babel&#10;&#10;Description automatically generated">
            <a:extLst>
              <a:ext uri="{FF2B5EF4-FFF2-40B4-BE49-F238E27FC236}">
                <a16:creationId xmlns:a16="http://schemas.microsoft.com/office/drawing/2014/main" id="{9AFF5ECC-47A8-7A64-DC59-4FBF17530C1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" y="-12565"/>
            <a:ext cx="12192000" cy="68981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444D65-7443-342B-A7D7-A08B472EE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Information Silos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8097A8-29E1-443C-BD67-21A931BA5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950560"/>
          </a:xfrm>
        </p:spPr>
        <p:txBody>
          <a:bodyPr/>
          <a:lstStyle/>
          <a:p>
            <a:r>
              <a:rPr lang="en-US"/>
              <a:t>An </a:t>
            </a:r>
            <a:r>
              <a:rPr lang="en-US" i="1"/>
              <a:t>information silo </a:t>
            </a:r>
            <a:r>
              <a:rPr lang="en-US"/>
              <a:t>is an information repository, e.g. management system, database, the content of which cannot be integrated with that of other information repositories using computing strategies</a:t>
            </a:r>
          </a:p>
          <a:p>
            <a:endParaRPr lang="en-US"/>
          </a:p>
          <a:p>
            <a:r>
              <a:rPr lang="en-US"/>
              <a:t>Information silos may manifest in an organization for a variety of reasons: </a:t>
            </a:r>
          </a:p>
          <a:p>
            <a:pPr lvl="1"/>
            <a:r>
              <a:rPr lang="en-US" b="1"/>
              <a:t>Ignorance</a:t>
            </a:r>
            <a:r>
              <a:rPr lang="en-US"/>
              <a:t> – Do not realize a given information repository exists </a:t>
            </a:r>
          </a:p>
          <a:p>
            <a:pPr lvl="1"/>
            <a:r>
              <a:rPr lang="en-US" b="1">
                <a:solidFill>
                  <a:srgbClr val="FF0000"/>
                </a:solidFill>
              </a:rPr>
              <a:t>Inaccessible – Do not have the appropriate permissions to access </a:t>
            </a:r>
          </a:p>
        </p:txBody>
      </p:sp>
    </p:spTree>
    <p:extLst>
      <p:ext uri="{BB962C8B-B14F-4D97-AF65-F5344CB8AC3E}">
        <p14:creationId xmlns:p14="http://schemas.microsoft.com/office/powerpoint/2010/main" val="12750139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B8B7B-F3C9-7BA7-9F0B-9420C186B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137E9-9772-339A-273F-F30B688B0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9/11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B565E-90D3-1F25-E1FE-8F7D3E353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1693"/>
          </a:xfrm>
        </p:spPr>
        <p:txBody>
          <a:bodyPr>
            <a:normAutofit lnSpcReduction="10000"/>
          </a:bodyPr>
          <a:lstStyle/>
          <a:p>
            <a:r>
              <a:rPr lang="en-US"/>
              <a:t>Resulting investigations revealed </a:t>
            </a:r>
            <a:br>
              <a:rPr lang="en-US"/>
            </a:br>
            <a:r>
              <a:rPr lang="en-US"/>
              <a:t>U.S. intelligence agencies knew </a:t>
            </a:r>
            <a:br>
              <a:rPr lang="en-US"/>
            </a:br>
            <a:r>
              <a:rPr lang="en-US"/>
              <a:t>Al-Queda was mobilizing, but </a:t>
            </a:r>
            <a:br>
              <a:rPr lang="en-US"/>
            </a:br>
            <a:r>
              <a:rPr lang="en-US"/>
              <a:t>information was not shared </a:t>
            </a:r>
            <a:br>
              <a:rPr lang="en-US"/>
            </a:br>
            <a:r>
              <a:rPr lang="en-US"/>
              <a:t>freely across agencies</a:t>
            </a:r>
          </a:p>
          <a:p>
            <a:endParaRPr lang="en-US"/>
          </a:p>
          <a:p>
            <a:r>
              <a:rPr lang="en-US"/>
              <a:t>At the time the NSA considered </a:t>
            </a:r>
            <a:br>
              <a:rPr lang="en-US"/>
            </a:br>
            <a:r>
              <a:rPr lang="en-US"/>
              <a:t>itself an intelligence curator; if an </a:t>
            </a:r>
            <a:br>
              <a:rPr lang="en-US"/>
            </a:br>
            <a:r>
              <a:rPr lang="en-US"/>
              <a:t>agency asked whether Al-Queda </a:t>
            </a:r>
            <a:br>
              <a:rPr lang="en-US"/>
            </a:br>
            <a:r>
              <a:rPr lang="en-US"/>
              <a:t>was mobilizing, they’d confirm</a:t>
            </a:r>
          </a:p>
          <a:p>
            <a:endParaRPr lang="en-US"/>
          </a:p>
          <a:p>
            <a:r>
              <a:rPr lang="en-US"/>
              <a:t>Few people knew to ask...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7" name="Picture 6" descr="A person standing at a podium&#10;&#10;Description automatically generated">
            <a:extLst>
              <a:ext uri="{FF2B5EF4-FFF2-40B4-BE49-F238E27FC236}">
                <a16:creationId xmlns:a16="http://schemas.microsoft.com/office/drawing/2014/main" id="{A53F2BEF-3AC8-965E-91B3-D946FF259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043" y="1825624"/>
            <a:ext cx="6096489" cy="417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754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629A4-F4C1-F4D3-59DF-46624BA7D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tower of babel&#10;&#10;Description automatically generated">
            <a:extLst>
              <a:ext uri="{FF2B5EF4-FFF2-40B4-BE49-F238E27FC236}">
                <a16:creationId xmlns:a16="http://schemas.microsoft.com/office/drawing/2014/main" id="{8A8ED21A-B70E-9FCF-4036-9F80F173FF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" y="-12565"/>
            <a:ext cx="12192000" cy="68981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87E4CD-6C16-5393-9F46-DC4CF058C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Information Silos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ADD5B-DEBB-0B9B-A2E4-014909F57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950560"/>
          </a:xfrm>
        </p:spPr>
        <p:txBody>
          <a:bodyPr/>
          <a:lstStyle/>
          <a:p>
            <a:r>
              <a:rPr lang="en-US"/>
              <a:t>An </a:t>
            </a:r>
            <a:r>
              <a:rPr lang="en-US" i="1"/>
              <a:t>information silo </a:t>
            </a:r>
            <a:r>
              <a:rPr lang="en-US"/>
              <a:t>is an information repository, e.g. management system, database, the content of which cannot be integrated with that of other information repositories using computing strategies</a:t>
            </a:r>
          </a:p>
          <a:p>
            <a:endParaRPr lang="en-US"/>
          </a:p>
          <a:p>
            <a:r>
              <a:rPr lang="en-US"/>
              <a:t>Information silos may manifest in an organization for a variety of reasons: </a:t>
            </a:r>
          </a:p>
          <a:p>
            <a:pPr lvl="1"/>
            <a:r>
              <a:rPr lang="en-US" b="1"/>
              <a:t>Ignorance</a:t>
            </a:r>
            <a:r>
              <a:rPr lang="en-US"/>
              <a:t> – Do not realize a given information repository exists </a:t>
            </a:r>
          </a:p>
          <a:p>
            <a:pPr lvl="1"/>
            <a:r>
              <a:rPr lang="en-US" b="1"/>
              <a:t>Inaccessible</a:t>
            </a:r>
            <a:r>
              <a:rPr lang="en-US"/>
              <a:t> – Do not have the appropriate permissions to access </a:t>
            </a:r>
          </a:p>
          <a:p>
            <a:pPr lvl="1"/>
            <a:r>
              <a:rPr lang="en-US" b="1">
                <a:solidFill>
                  <a:srgbClr val="FF0000"/>
                </a:solidFill>
              </a:rPr>
              <a:t>Infeasible – Do not have the appropriate technology to access</a:t>
            </a:r>
          </a:p>
        </p:txBody>
      </p:sp>
    </p:spTree>
    <p:extLst>
      <p:ext uri="{BB962C8B-B14F-4D97-AF65-F5344CB8AC3E}">
        <p14:creationId xmlns:p14="http://schemas.microsoft.com/office/powerpoint/2010/main" val="10615987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AD553-462A-E1CF-89ED-1E7F3F9CC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tower of babel&#10;&#10;Description automatically generated">
            <a:extLst>
              <a:ext uri="{FF2B5EF4-FFF2-40B4-BE49-F238E27FC236}">
                <a16:creationId xmlns:a16="http://schemas.microsoft.com/office/drawing/2014/main" id="{E9C22029-490F-5DAB-472A-D63D063278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" y="-12565"/>
            <a:ext cx="12192000" cy="68981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2B078-B09A-5E6A-213E-9AB72D9DF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Information Silos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1139C-CB55-7CC3-AF43-191DB321F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950560"/>
          </a:xfrm>
        </p:spPr>
        <p:txBody>
          <a:bodyPr/>
          <a:lstStyle/>
          <a:p>
            <a:r>
              <a:rPr lang="en-US"/>
              <a:t>An </a:t>
            </a:r>
            <a:r>
              <a:rPr lang="en-US" i="1"/>
              <a:t>information silo </a:t>
            </a:r>
            <a:r>
              <a:rPr lang="en-US"/>
              <a:t>is an information repository, e.g. management system, database, the content of which cannot be integrated with that of other information repositories using computing strategies</a:t>
            </a:r>
          </a:p>
          <a:p>
            <a:endParaRPr lang="en-US"/>
          </a:p>
          <a:p>
            <a:r>
              <a:rPr lang="en-US"/>
              <a:t>Information silos may manifest in an organization for a variety of reasons: </a:t>
            </a:r>
          </a:p>
          <a:p>
            <a:pPr lvl="1"/>
            <a:r>
              <a:rPr lang="en-US" b="1"/>
              <a:t>Ignorance</a:t>
            </a:r>
            <a:r>
              <a:rPr lang="en-US"/>
              <a:t> – Do not realize a given information repository exists </a:t>
            </a:r>
          </a:p>
          <a:p>
            <a:pPr lvl="1"/>
            <a:r>
              <a:rPr lang="en-US" b="1"/>
              <a:t>Inaccessible</a:t>
            </a:r>
            <a:r>
              <a:rPr lang="en-US"/>
              <a:t> – Do not have the appropriate permissions to access </a:t>
            </a:r>
          </a:p>
          <a:p>
            <a:pPr lvl="1"/>
            <a:r>
              <a:rPr lang="en-US" b="1">
                <a:solidFill>
                  <a:srgbClr val="FF0000"/>
                </a:solidFill>
              </a:rPr>
              <a:t>Infeasible – Do not have the appropriate technology to access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3EAAFB-1491-E8FE-FC08-695F7C6A3AB9}"/>
              </a:ext>
            </a:extLst>
          </p:cNvPr>
          <p:cNvCxnSpPr>
            <a:cxnSpLocks/>
          </p:cNvCxnSpPr>
          <p:nvPr/>
        </p:nvCxnSpPr>
        <p:spPr>
          <a:xfrm flipH="1" flipV="1">
            <a:off x="3005959" y="5738648"/>
            <a:ext cx="2596054" cy="56048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DAAF126-66C1-3F3A-B1D8-5F86F4AFC7E8}"/>
              </a:ext>
            </a:extLst>
          </p:cNvPr>
          <p:cNvSpPr txBox="1"/>
          <p:nvPr/>
        </p:nvSpPr>
        <p:spPr>
          <a:xfrm>
            <a:off x="4897819" y="5822078"/>
            <a:ext cx="715754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sz="2800" b="1">
                <a:solidFill>
                  <a:srgbClr val="FF0000"/>
                </a:solidFill>
                <a:latin typeface="Garamond" panose="02020404030301010803" pitchFamily="18" charset="0"/>
              </a:rPr>
              <a:t>MORE AND MORE AGENCIES ARE    </a:t>
            </a:r>
            <a:br>
              <a:rPr lang="en-US" sz="2800" b="1">
                <a:solidFill>
                  <a:srgbClr val="FF0000"/>
                </a:solidFill>
                <a:latin typeface="Garamond" panose="02020404030301010803" pitchFamily="18" charset="0"/>
              </a:rPr>
            </a:br>
            <a:r>
              <a:rPr lang="en-US" sz="2800" b="1">
                <a:solidFill>
                  <a:srgbClr val="FF0000"/>
                </a:solidFill>
                <a:latin typeface="Garamond" panose="02020404030301010803" pitchFamily="18" charset="0"/>
              </a:rPr>
              <a:t> FINDING THEMSELVES HERE</a:t>
            </a:r>
          </a:p>
        </p:txBody>
      </p:sp>
    </p:spTree>
    <p:extLst>
      <p:ext uri="{BB962C8B-B14F-4D97-AF65-F5344CB8AC3E}">
        <p14:creationId xmlns:p14="http://schemas.microsoft.com/office/powerpoint/2010/main" val="41635034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9D394-5755-300D-EB91-58488B92FA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tower of babel&#10;&#10;Description automatically generated">
            <a:extLst>
              <a:ext uri="{FF2B5EF4-FFF2-40B4-BE49-F238E27FC236}">
                <a16:creationId xmlns:a16="http://schemas.microsoft.com/office/drawing/2014/main" id="{1E6B6C8D-2DE6-713D-94FA-96B10A7030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" y="-12565"/>
            <a:ext cx="12192000" cy="68981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968550-5886-1182-591B-CC7024125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Information Silos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C9700-FB98-C613-661C-5FCA8A3BA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950560"/>
          </a:xfrm>
        </p:spPr>
        <p:txBody>
          <a:bodyPr/>
          <a:lstStyle/>
          <a:p>
            <a:r>
              <a:rPr lang="en-US"/>
              <a:t>An </a:t>
            </a:r>
            <a:r>
              <a:rPr lang="en-US" i="1"/>
              <a:t>information silo </a:t>
            </a:r>
            <a:r>
              <a:rPr lang="en-US"/>
              <a:t>is an information repository, e.g. management system, database, the content of which cannot be integrated with that of other information repositories using computing strategies</a:t>
            </a:r>
          </a:p>
          <a:p>
            <a:endParaRPr lang="en-US"/>
          </a:p>
          <a:p>
            <a:r>
              <a:rPr lang="en-US"/>
              <a:t>Information silos may manifest in an organization for a variety of reasons: </a:t>
            </a:r>
          </a:p>
          <a:p>
            <a:pPr lvl="1"/>
            <a:r>
              <a:rPr lang="en-US" b="1"/>
              <a:t>Ignorance</a:t>
            </a:r>
            <a:r>
              <a:rPr lang="en-US"/>
              <a:t> – Do not realize a given information repository exists </a:t>
            </a:r>
          </a:p>
          <a:p>
            <a:pPr lvl="1"/>
            <a:r>
              <a:rPr lang="en-US" b="1"/>
              <a:t>Inaccessible</a:t>
            </a:r>
            <a:r>
              <a:rPr lang="en-US"/>
              <a:t> – Do not have the appropriate permissions to access </a:t>
            </a:r>
          </a:p>
          <a:p>
            <a:pPr lvl="1"/>
            <a:r>
              <a:rPr lang="en-US" b="1"/>
              <a:t>Infeasible</a:t>
            </a:r>
            <a:r>
              <a:rPr lang="en-US"/>
              <a:t> – Do not have the appropriate technology to access</a:t>
            </a:r>
          </a:p>
          <a:p>
            <a:pPr lvl="1"/>
            <a:r>
              <a:rPr lang="en-US" b="1">
                <a:solidFill>
                  <a:srgbClr val="FF0000"/>
                </a:solidFill>
              </a:rPr>
              <a:t>Insane – Do not care about integrating with other repositories</a:t>
            </a:r>
          </a:p>
        </p:txBody>
      </p:sp>
    </p:spTree>
    <p:extLst>
      <p:ext uri="{BB962C8B-B14F-4D97-AF65-F5344CB8AC3E}">
        <p14:creationId xmlns:p14="http://schemas.microsoft.com/office/powerpoint/2010/main" val="13887162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6E88E-7CE5-3592-3923-08B68588B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Cost of Silos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997C3-8470-1F8F-C6CD-98F9752F5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A 2020 report by NIST </a:t>
            </a:r>
            <a:br>
              <a:rPr lang="en-US"/>
            </a:br>
            <a:r>
              <a:rPr lang="en-US"/>
              <a:t>estimated the lack of </a:t>
            </a:r>
            <a:br>
              <a:rPr lang="en-US"/>
            </a:br>
            <a:r>
              <a:rPr lang="en-US"/>
              <a:t>interoperability across </a:t>
            </a:r>
            <a:br>
              <a:rPr lang="en-US"/>
            </a:br>
            <a:r>
              <a:rPr lang="en-US"/>
              <a:t>industrial datasets costs </a:t>
            </a:r>
            <a:br>
              <a:rPr lang="en-US"/>
            </a:br>
            <a:r>
              <a:rPr lang="en-US"/>
              <a:t>companies between </a:t>
            </a:r>
            <a:br>
              <a:rPr lang="en-US"/>
            </a:br>
            <a:r>
              <a:rPr lang="en-US" b="1">
                <a:solidFill>
                  <a:srgbClr val="FF0000"/>
                </a:solidFill>
              </a:rPr>
              <a:t>21-43 billion</a:t>
            </a:r>
          </a:p>
          <a:p>
            <a:pPr marL="0" indent="0">
              <a:buNone/>
            </a:pPr>
            <a:endParaRPr lang="en-US" b="1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/>
              <a:t>McKinsey estimates mid-size</a:t>
            </a:r>
            <a:br>
              <a:rPr lang="en-US"/>
            </a:br>
            <a:r>
              <a:rPr lang="en-US"/>
              <a:t>companies spend </a:t>
            </a:r>
            <a:r>
              <a:rPr lang="en-US" b="1">
                <a:solidFill>
                  <a:srgbClr val="FF0000"/>
                </a:solidFill>
              </a:rPr>
              <a:t>20-50</a:t>
            </a:r>
            <a:br>
              <a:rPr lang="en-US" b="1">
                <a:solidFill>
                  <a:srgbClr val="FF0000"/>
                </a:solidFill>
              </a:rPr>
            </a:br>
            <a:r>
              <a:rPr lang="en-US" b="1">
                <a:solidFill>
                  <a:srgbClr val="FF0000"/>
                </a:solidFill>
              </a:rPr>
              <a:t>million </a:t>
            </a:r>
            <a:r>
              <a:rPr lang="en-US"/>
              <a:t>annually</a:t>
            </a:r>
            <a:r>
              <a:rPr lang="en-US" b="1">
                <a:solidFill>
                  <a:srgbClr val="FF0000"/>
                </a:solidFill>
              </a:rPr>
              <a:t> </a:t>
            </a:r>
            <a:r>
              <a:rPr lang="en-US"/>
              <a:t>due to silos</a:t>
            </a:r>
          </a:p>
          <a:p>
            <a:endParaRPr lang="en-US" b="1">
              <a:solidFill>
                <a:srgbClr val="FF0000"/>
              </a:solidFill>
            </a:endParaRPr>
          </a:p>
          <a:p>
            <a:endParaRPr lang="en-US"/>
          </a:p>
        </p:txBody>
      </p:sp>
      <p:pic>
        <p:nvPicPr>
          <p:cNvPr id="4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C4EE0314-720A-46CE-937A-89BE7104B1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5034748" y="1597025"/>
            <a:ext cx="6851075" cy="3932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0877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73F8B-ADF7-6AE0-3E22-867515ABB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Interoperability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49050-BB03-C3BE-DA5F-DF3E47514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Vetting, filtering, processing, etc. address – to some extent – big data problems</a:t>
            </a:r>
          </a:p>
          <a:p>
            <a:endParaRPr lang="en-US"/>
          </a:p>
          <a:p>
            <a:r>
              <a:rPr lang="en-US"/>
              <a:t>But the </a:t>
            </a:r>
            <a:r>
              <a:rPr lang="en-US" b="1">
                <a:solidFill>
                  <a:srgbClr val="FF0000"/>
                </a:solidFill>
              </a:rPr>
              <a:t>challenge of information siloes </a:t>
            </a:r>
            <a:r>
              <a:rPr lang="en-US"/>
              <a:t>threatens to undermine virtues of the intelligence cycle...</a:t>
            </a:r>
          </a:p>
          <a:p>
            <a:endParaRPr lang="en-US"/>
          </a:p>
          <a:p>
            <a:r>
              <a:rPr lang="en-US"/>
              <a:t>Unfortunately, information silos seem rather common among intelligence organizations and agencies that depend on them...</a:t>
            </a:r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9007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7D499-885F-B857-EDC1-0B57C74E9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Information Silos &amp; the Intelligence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C54A6-FF7D-7761-B132-EA223A7CF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958848" cy="4871389"/>
          </a:xfrm>
        </p:spPr>
        <p:txBody>
          <a:bodyPr>
            <a:normAutofit/>
          </a:bodyPr>
          <a:lstStyle/>
          <a:p>
            <a:r>
              <a:rPr lang="en-US"/>
              <a:t>Silos: </a:t>
            </a:r>
          </a:p>
          <a:p>
            <a:pPr lvl="1"/>
            <a:r>
              <a:rPr lang="en-US"/>
              <a:t>Result in data fragmentation and redundancy; undermine consolidation </a:t>
            </a: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VOLUME</a:t>
            </a:r>
            <a:endParaRPr lang="en-US"/>
          </a:p>
          <a:p>
            <a:pPr lvl="1"/>
            <a:r>
              <a:rPr lang="en-US"/>
              <a:t>Create bottlenecks that delay information dissemination </a:t>
            </a: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VELOCITY</a:t>
            </a:r>
            <a:endParaRPr lang="en-US"/>
          </a:p>
          <a:p>
            <a:pPr lvl="1"/>
            <a:r>
              <a:rPr lang="en-US"/>
              <a:t>House data in formats incompatible with those of other silos </a:t>
            </a:r>
            <a:r>
              <a:rPr lang="en-US" sz="2400" b="1" dirty="0">
                <a:solidFill>
                  <a:srgbClr val="FF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VARIETY</a:t>
            </a:r>
            <a:endParaRPr lang="en-US"/>
          </a:p>
          <a:p>
            <a:pPr lvl="1"/>
            <a:r>
              <a:rPr lang="en-US"/>
              <a:t>Leverage inconsistent standards and undermined cross-data validation </a:t>
            </a:r>
            <a:r>
              <a:rPr lang="en-US" sz="2400" b="1" dirty="0">
                <a:solidFill>
                  <a:srgbClr val="9F5FC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VERACITY</a:t>
            </a:r>
            <a:endParaRPr lang="en-US"/>
          </a:p>
          <a:p>
            <a:pPr lvl="1"/>
            <a:r>
              <a:rPr lang="en-US"/>
              <a:t>Hinder value obtained by integrating diverse data </a:t>
            </a:r>
            <a:r>
              <a:rPr lang="en-US" sz="2400" b="1" dirty="0">
                <a:solidFill>
                  <a:srgbClr val="41A9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/>
          </a:p>
          <a:p>
            <a:pPr lvl="1"/>
            <a:endParaRPr lang="en-US"/>
          </a:p>
          <a:p>
            <a:pPr marL="0" indent="0" algn="ctr">
              <a:buNone/>
            </a:pPr>
            <a:endParaRPr lang="en-US" sz="2400" b="1" dirty="0">
              <a:solidFill>
                <a:srgbClr val="FFC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2400" b="1" dirty="0">
              <a:solidFill>
                <a:schemeClr val="accent4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2400" b="1" dirty="0">
              <a:solidFill>
                <a:schemeClr val="accent4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B36BA4-A6C3-D955-3234-AC0985956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691" y="4261318"/>
            <a:ext cx="5306095" cy="25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2498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341F77-84D4-F091-4BB7-D998CCA7E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53D70-CB79-EB5A-30F8-7F9104A0A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Interoperability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5DC03-E7AC-0D37-A29F-7BFF2F3A5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9465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0000"/>
                </a:solidFill>
              </a:rPr>
              <a:t>Information silos </a:t>
            </a:r>
            <a:r>
              <a:rPr lang="en-US"/>
              <a:t>are particularly</a:t>
            </a:r>
            <a:br>
              <a:rPr lang="en-US"/>
            </a:br>
            <a:r>
              <a:rPr lang="en-US"/>
              <a:t>problematic for intelligence; if</a:t>
            </a:r>
            <a:br>
              <a:rPr lang="en-US"/>
            </a:br>
            <a:r>
              <a:rPr lang="en-US"/>
              <a:t>left unaddressed, integrating </a:t>
            </a:r>
            <a:br>
              <a:rPr lang="en-US"/>
            </a:br>
            <a:r>
              <a:rPr lang="en-US"/>
              <a:t>disparate data will continue to </a:t>
            </a:r>
            <a:br>
              <a:rPr lang="en-US"/>
            </a:br>
            <a:r>
              <a:rPr lang="en-US"/>
              <a:t>fall on the shoulders of </a:t>
            </a:r>
            <a:br>
              <a:rPr lang="en-US"/>
            </a:br>
            <a:r>
              <a:rPr lang="en-US"/>
              <a:t>humans</a:t>
            </a:r>
          </a:p>
          <a:p>
            <a:endParaRPr lang="en-US"/>
          </a:p>
          <a:p>
            <a:r>
              <a:rPr lang="en-US"/>
              <a:t>Fortunately, there are </a:t>
            </a:r>
            <a:br>
              <a:rPr lang="en-US"/>
            </a:br>
            <a:r>
              <a:rPr lang="en-US" b="1">
                <a:solidFill>
                  <a:schemeClr val="accent6"/>
                </a:solidFill>
              </a:rPr>
              <a:t>long-standing strategies</a:t>
            </a:r>
            <a:r>
              <a:rPr lang="en-US"/>
              <a:t> for </a:t>
            </a:r>
            <a:br>
              <a:rPr lang="en-US"/>
            </a:br>
            <a:r>
              <a:rPr lang="en-US"/>
              <a:t>addressing such interoperability </a:t>
            </a:r>
            <a:br>
              <a:rPr lang="en-US"/>
            </a:br>
            <a:r>
              <a:rPr lang="en-US"/>
              <a:t>challenges</a:t>
            </a:r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E958E2-A4E2-DD4D-EFC8-82A791178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251" y="2504582"/>
            <a:ext cx="6194094" cy="41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9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5D0E4-38EB-4999-8D1D-F9B73A6D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Big Problems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9B6C0-32C0-4E33-A00B-7315BB1A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ea typeface="+mn-ea"/>
                <a:cs typeface="+mn-cs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ea typeface="+mn-ea"/>
              <a:cs typeface="+mn-cs"/>
              <a:sym typeface="Garamond"/>
            </a:endParaRPr>
          </a:p>
        </p:txBody>
      </p:sp>
      <p:pic>
        <p:nvPicPr>
          <p:cNvPr id="1026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F587A964-BAC0-4BA2-811B-9738623A68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1474860" y="1416137"/>
            <a:ext cx="9242280" cy="530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63414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C8D6B-A224-24D3-422F-F5AA36086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0620F-DA7F-5819-571C-BF2EE9B2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C1CC5-8882-E4B7-3FA0-408204ABE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Big Data and the Intelligence Cycle</a:t>
            </a:r>
          </a:p>
          <a:p>
            <a:endParaRPr lang="en-US"/>
          </a:p>
          <a:p>
            <a:r>
              <a:rPr lang="en-US"/>
              <a:t>Ontology Engineering</a:t>
            </a:r>
          </a:p>
        </p:txBody>
      </p:sp>
    </p:spTree>
    <p:extLst>
      <p:ext uri="{BB962C8B-B14F-4D97-AF65-F5344CB8AC3E}">
        <p14:creationId xmlns:p14="http://schemas.microsoft.com/office/powerpoint/2010/main" val="29199043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CF720-EF73-8D65-9199-C742818FC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45D33-65EA-3EE9-FA23-87ACD0F55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33692-74EA-6809-B12F-0A3C948CD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Big Data and the Intelligence Cycle</a:t>
            </a:r>
          </a:p>
          <a:p>
            <a:endParaRPr lang="en-US"/>
          </a:p>
          <a:p>
            <a:r>
              <a:rPr lang="en-US">
                <a:solidFill>
                  <a:srgbClr val="FF0000"/>
                </a:solidFill>
              </a:rPr>
              <a:t>Ontology Engineering</a:t>
            </a:r>
          </a:p>
        </p:txBody>
      </p:sp>
    </p:spTree>
    <p:extLst>
      <p:ext uri="{BB962C8B-B14F-4D97-AF65-F5344CB8AC3E}">
        <p14:creationId xmlns:p14="http://schemas.microsoft.com/office/powerpoint/2010/main" val="29408517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6FB9C-59D1-4622-81C7-74649D7EC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Promise of Ontology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AB93E-14E0-47E1-BE00-67F5A9E80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Ontologies are formally well-defined machine-interpretable controlled vocabularies designed to represent entities and logical relationships among them</a:t>
            </a:r>
          </a:p>
          <a:p>
            <a:pPr marL="457200" lvl="1" indent="0">
              <a:buNone/>
            </a:pP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cs typeface="Arial" panose="020B0604020202020204" pitchFamily="34" charset="0"/>
              </a:rPr>
              <a:t>Ontologies make </a:t>
            </a:r>
            <a:r>
              <a:rPr lang="en-US" b="1" dirty="0">
                <a:solidFill>
                  <a:schemeClr val="accent6"/>
                </a:solidFill>
                <a:cs typeface="Arial" panose="020B0604020202020204" pitchFamily="34" charset="0"/>
              </a:rPr>
              <a:t>explicit</a:t>
            </a:r>
            <a:r>
              <a:rPr lang="en-US" dirty="0">
                <a:cs typeface="Arial" panose="020B0604020202020204" pitchFamily="34" charset="0"/>
              </a:rPr>
              <a:t> the </a:t>
            </a:r>
            <a:r>
              <a:rPr lang="en-US" b="1" dirty="0">
                <a:solidFill>
                  <a:srgbClr val="FF0000"/>
                </a:solidFill>
                <a:cs typeface="Arial" panose="020B0604020202020204" pitchFamily="34" charset="0"/>
              </a:rPr>
              <a:t>implicit</a:t>
            </a:r>
            <a:r>
              <a:rPr lang="en-US" dirty="0">
                <a:cs typeface="Arial" panose="020B0604020202020204" pitchFamily="34" charset="0"/>
              </a:rPr>
              <a:t> meanings buried in datasets, by using basic principles of formal logic</a:t>
            </a:r>
          </a:p>
          <a:p>
            <a:endParaRPr lang="en-US" dirty="0">
              <a:cs typeface="Arial" panose="020B0604020202020204" pitchFamily="34" charset="0"/>
            </a:endParaRPr>
          </a:p>
          <a:p>
            <a:r>
              <a:rPr lang="en-US" dirty="0">
                <a:cs typeface="Arial" panose="020B0604020202020204" pitchFamily="34" charset="0"/>
              </a:rPr>
              <a:t>Ontologies provide a </a:t>
            </a:r>
            <a:r>
              <a:rPr lang="en-US" b="1" dirty="0">
                <a:solidFill>
                  <a:schemeClr val="accent6"/>
                </a:solidFill>
                <a:cs typeface="Arial" panose="020B0604020202020204" pitchFamily="34" charset="0"/>
              </a:rPr>
              <a:t>semantic layer </a:t>
            </a:r>
            <a:r>
              <a:rPr lang="en-US" dirty="0">
                <a:cs typeface="Arial" panose="020B0604020202020204" pitchFamily="34" charset="0"/>
              </a:rPr>
              <a:t>to</a:t>
            </a:r>
            <a:r>
              <a:rPr lang="en-US" b="1" dirty="0">
                <a:solidFill>
                  <a:schemeClr val="accent6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connect information silos</a:t>
            </a:r>
            <a:endParaRPr lang="en-US" dirty="0"/>
          </a:p>
          <a:p>
            <a:pPr marL="114300" indent="0">
              <a:buNone/>
            </a:pPr>
            <a:endParaRPr lang="en-US" sz="20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1BCE1-1583-4F5D-A18B-B37CB90C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ea typeface="+mn-ea"/>
                <a:cs typeface="+mn-cs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32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ea typeface="+mn-ea"/>
              <a:cs typeface="+mn-cs"/>
              <a:sym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4275714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6FB9C-59D1-4622-81C7-74649D7EC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Promise of Ontology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AB93E-14E0-47E1-BE00-67F5A9E80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400" dirty="0"/>
          </a:p>
          <a:p>
            <a:r>
              <a:rPr lang="en-US" sz="2400" dirty="0"/>
              <a:t>Provide a </a:t>
            </a:r>
            <a:r>
              <a:rPr lang="en-US" sz="2400" i="1" dirty="0"/>
              <a:t>lingua franca </a:t>
            </a:r>
            <a:r>
              <a:rPr lang="en-US" sz="2400" dirty="0"/>
              <a:t>across silos, reducing fragmentation/redundancy  </a:t>
            </a: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VOLUME</a:t>
            </a:r>
          </a:p>
          <a:p>
            <a:r>
              <a:rPr lang="en-US" sz="2400" dirty="0"/>
              <a:t>Promote automated data integration, standardizes querying, mapping </a:t>
            </a: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VELOCITY</a:t>
            </a:r>
            <a:endParaRPr lang="en-US" sz="2400" dirty="0"/>
          </a:p>
          <a:p>
            <a:r>
              <a:rPr lang="en-US" sz="2400" dirty="0"/>
              <a:t>Exhibiting standardized syntax/semantics in common format/standards </a:t>
            </a:r>
            <a:r>
              <a:rPr lang="en-US" sz="2400" b="1" dirty="0">
                <a:solidFill>
                  <a:srgbClr val="FF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VARIETY</a:t>
            </a:r>
            <a:endParaRPr lang="en-US" sz="2400" dirty="0"/>
          </a:p>
          <a:p>
            <a:r>
              <a:rPr lang="en-US" sz="2400" dirty="0"/>
              <a:t>Representations leverage textual/logical definitions, consistency check, </a:t>
            </a:r>
            <a:r>
              <a:rPr lang="en-US" sz="2400" b="1" dirty="0">
                <a:solidFill>
                  <a:srgbClr val="9F5FC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VERACITY</a:t>
            </a:r>
            <a:endParaRPr lang="en-US" sz="2400" dirty="0"/>
          </a:p>
          <a:p>
            <a:r>
              <a:rPr lang="en-US" sz="2400" dirty="0"/>
              <a:t>Facilitate information extraction across disparate data, broad integration </a:t>
            </a:r>
            <a:r>
              <a:rPr lang="en-US" sz="2400" b="1" dirty="0">
                <a:solidFill>
                  <a:srgbClr val="41A9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sz="2400" dirty="0"/>
          </a:p>
          <a:p>
            <a:pPr lvl="1"/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/>
          </a:p>
          <a:p>
            <a:pPr marL="114300" indent="0">
              <a:buNone/>
            </a:pPr>
            <a:endParaRPr lang="en-US" sz="20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1BCE1-1583-4F5D-A18B-B37CB90C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ea typeface="+mn-ea"/>
                <a:cs typeface="+mn-cs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33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ea typeface="+mn-ea"/>
              <a:cs typeface="+mn-cs"/>
              <a:sym typeface="Garamond"/>
            </a:endParaRPr>
          </a:p>
        </p:txBody>
      </p:sp>
      <p:pic>
        <p:nvPicPr>
          <p:cNvPr id="5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805DF2A0-32F0-29FE-ADB3-AD2889077F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3889612" y="1477431"/>
            <a:ext cx="4604900" cy="2643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1065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52E24-18D8-E48F-3EA7-02A05A54B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FB7F82-AA75-014A-8C27-02B73AAB281E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21B9C0A3-76BE-7355-366B-DA8A93373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76989"/>
            <a:ext cx="7772400" cy="2605520"/>
          </a:xfrm>
          <a:prstGeom prst="rect">
            <a:avLst/>
          </a:prstGeom>
        </p:spPr>
      </p:pic>
      <p:pic>
        <p:nvPicPr>
          <p:cNvPr id="8" name="Picture 7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BE3A15B5-F7F6-9D43-DA2F-BDE9C8A2D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007" y="3920294"/>
            <a:ext cx="10222793" cy="147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174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6542A-7C02-B061-8928-BC987596D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6243F-A429-D4BA-2A08-BFBA48917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FB7F82-AA75-014A-8C27-02B73AAB281E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A49BE39C-0485-C81E-FF3B-EE1DD1B9C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76989"/>
            <a:ext cx="7772400" cy="2605520"/>
          </a:xfrm>
          <a:prstGeom prst="rect">
            <a:avLst/>
          </a:prstGeom>
        </p:spPr>
      </p:pic>
      <p:pic>
        <p:nvPicPr>
          <p:cNvPr id="8" name="Picture 7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BC45F2CA-480D-4CCD-77A1-A6ABF35BA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007" y="3920294"/>
            <a:ext cx="10222793" cy="14760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9CB03B-87FB-4A81-C8F2-EA854FB59A1C}"/>
              </a:ext>
            </a:extLst>
          </p:cNvPr>
          <p:cNvSpPr txBox="1"/>
          <p:nvPr/>
        </p:nvSpPr>
        <p:spPr>
          <a:xfrm>
            <a:off x="3341547" y="5759323"/>
            <a:ext cx="580171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 panose="020B0604020202020204" pitchFamily="34" charset="0"/>
              </a:rPr>
              <a:t>*A knowledge graph is just an ontology applied to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D0CF84-3B7B-8451-A42A-93FFAE3562E5}"/>
              </a:ext>
            </a:extLst>
          </p:cNvPr>
          <p:cNvSpPr txBox="1"/>
          <p:nvPr/>
        </p:nvSpPr>
        <p:spPr>
          <a:xfrm>
            <a:off x="6823841" y="135893"/>
            <a:ext cx="48084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 panose="020B0604020202020204" pitchFamily="34" charset="0"/>
              </a:rPr>
              <a:t>*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74500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52E24-18D8-E48F-3EA7-02A05A54B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FB7F82-AA75-014A-8C27-02B73AAB281E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21B9C0A3-76BE-7355-366B-DA8A93373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76989"/>
            <a:ext cx="7772400" cy="2605520"/>
          </a:xfrm>
          <a:prstGeom prst="rect">
            <a:avLst/>
          </a:prstGeom>
        </p:spPr>
      </p:pic>
      <p:pic>
        <p:nvPicPr>
          <p:cNvPr id="8" name="Picture 7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BE3A15B5-F7F6-9D43-DA2F-BDE9C8A2D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007" y="3920294"/>
            <a:ext cx="10222793" cy="1476018"/>
          </a:xfrm>
          <a:prstGeom prst="rect">
            <a:avLst/>
          </a:prstGeom>
        </p:spPr>
      </p:pic>
      <p:pic>
        <p:nvPicPr>
          <p:cNvPr id="9" name="Graphic 8" descr="Close with solid fill">
            <a:extLst>
              <a:ext uri="{FF2B5EF4-FFF2-40B4-BE49-F238E27FC236}">
                <a16:creationId xmlns:a16="http://schemas.microsoft.com/office/drawing/2014/main" id="{B82DDB0D-3C3F-DE52-5EFC-69DD6B38AB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96038" y="1461688"/>
            <a:ext cx="2892950" cy="28929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7C9792-B5E9-60E5-2278-609950EBC304}"/>
              </a:ext>
            </a:extLst>
          </p:cNvPr>
          <p:cNvSpPr txBox="1"/>
          <p:nvPr/>
        </p:nvSpPr>
        <p:spPr>
          <a:xfrm>
            <a:off x="4719855" y="136525"/>
            <a:ext cx="3890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just another information silo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DBF3496-71D9-F0C4-0E32-F42A1495D7E9}"/>
              </a:ext>
            </a:extLst>
          </p:cNvPr>
          <p:cNvCxnSpPr>
            <a:cxnSpLocks/>
          </p:cNvCxnSpPr>
          <p:nvPr/>
        </p:nvCxnSpPr>
        <p:spPr>
          <a:xfrm>
            <a:off x="4818490" y="738506"/>
            <a:ext cx="379211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082B99-B0C9-F08E-8AAB-0E3B59CED6AF}"/>
              </a:ext>
            </a:extLst>
          </p:cNvPr>
          <p:cNvSpPr txBox="1"/>
          <p:nvPr/>
        </p:nvSpPr>
        <p:spPr>
          <a:xfrm>
            <a:off x="1831073" y="5541115"/>
            <a:ext cx="95227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In any event, don’t be fooled by the hype...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322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E47EF-4E51-B63B-3F5A-19CC060A6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Ontology Engineering is Easy!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A44D9-C03F-5904-5086-7D0486F4E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34040" cy="4667250"/>
          </a:xfrm>
        </p:spPr>
        <p:txBody>
          <a:bodyPr>
            <a:normAutofit/>
          </a:bodyPr>
          <a:lstStyle/>
          <a:p>
            <a:r>
              <a:rPr lang="en-US"/>
              <a:t>Constructing an ontology </a:t>
            </a:r>
            <a:r>
              <a:rPr lang="en-US" b="1">
                <a:solidFill>
                  <a:srgbClr val="FF0000"/>
                </a:solidFill>
              </a:rPr>
              <a:t>can be easy </a:t>
            </a:r>
            <a:r>
              <a:rPr lang="en-US"/>
              <a:t>... just write some python to read a file and generate classes/relations from column headers</a:t>
            </a:r>
          </a:p>
          <a:p>
            <a:endParaRPr lang="en-US"/>
          </a:p>
          <a:p>
            <a:r>
              <a:rPr lang="en-US"/>
              <a:t>Constructing an ontology </a:t>
            </a:r>
            <a:r>
              <a:rPr lang="en-US" b="1">
                <a:solidFill>
                  <a:srgbClr val="FF0000"/>
                </a:solidFill>
              </a:rPr>
              <a:t>according to a standard </a:t>
            </a:r>
            <a:r>
              <a:rPr lang="en-US"/>
              <a:t>is more challenging</a:t>
            </a:r>
          </a:p>
          <a:p>
            <a:endParaRPr lang="en-US" b="1"/>
          </a:p>
          <a:p>
            <a:r>
              <a:rPr lang="en-US"/>
              <a:t>But </a:t>
            </a:r>
            <a:r>
              <a:rPr lang="en-US" i="1"/>
              <a:t>that</a:t>
            </a:r>
            <a:r>
              <a:rPr lang="en-US"/>
              <a:t> is </a:t>
            </a:r>
            <a:r>
              <a:rPr lang="en-US" b="1">
                <a:solidFill>
                  <a:schemeClr val="accent6"/>
                </a:solidFill>
              </a:rPr>
              <a:t>how we avoid information silos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3D092-94D4-161D-54D8-8649908F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FB7F82-AA75-014A-8C27-02B73AAB281E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1537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6FB9C-59D1-4622-81C7-74649D7EC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/>
              <a:t>B</a:t>
            </a:r>
            <a:r>
              <a:rPr lang="en-US"/>
              <a:t>asic </a:t>
            </a:r>
            <a:r>
              <a:rPr lang="en-US" u="sng"/>
              <a:t>F</a:t>
            </a:r>
            <a:r>
              <a:rPr lang="en-US"/>
              <a:t>ormal </a:t>
            </a:r>
            <a:r>
              <a:rPr lang="en-US" u="sng"/>
              <a:t>O</a:t>
            </a:r>
            <a:r>
              <a:rPr lang="en-US"/>
              <a:t>ntology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AB93E-14E0-47E1-BE00-67F5A9E80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277" y="1457332"/>
            <a:ext cx="10515600" cy="4351338"/>
          </a:xfrm>
        </p:spPr>
        <p:txBody>
          <a:bodyPr>
            <a:normAutofit/>
          </a:bodyPr>
          <a:lstStyle/>
          <a:p>
            <a:pPr marL="114300" indent="0" algn="ctr">
              <a:buNone/>
            </a:pPr>
            <a:r>
              <a:rPr lang="en-US" dirty="0"/>
              <a:t>BFO is such a standard, used by over 700 open-source groups, the first ISO/IEC top-level ontology standard, and a “baseline standard” for DOD-IC ontology development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1BCE1-1583-4F5D-A18B-B37CB90C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ea typeface="+mn-ea"/>
                <a:cs typeface="+mn-cs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38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ea typeface="+mn-ea"/>
              <a:cs typeface="+mn-cs"/>
              <a:sym typeface="Garamond"/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7C4F0FB-A381-90F0-73F1-308DF80B80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7"/>
          <a:stretch/>
        </p:blipFill>
        <p:spPr>
          <a:xfrm>
            <a:off x="1870941" y="2782895"/>
            <a:ext cx="8450117" cy="36655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285011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A3512-8B35-4AE6-6276-E796669F5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BFO Ecosystem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008D821-7598-D444-83C6-E5D06B200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8"/>
          <a:stretch/>
        </p:blipFill>
        <p:spPr>
          <a:xfrm>
            <a:off x="978887" y="1690687"/>
            <a:ext cx="2895530" cy="47641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 descr="A list of medical research&#10;&#10;Description automatically generated">
            <a:extLst>
              <a:ext uri="{FF2B5EF4-FFF2-40B4-BE49-F238E27FC236}">
                <a16:creationId xmlns:a16="http://schemas.microsoft.com/office/drawing/2014/main" id="{E9686A85-39DA-3724-F892-ACFBCD3DC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763" y="1403951"/>
            <a:ext cx="2961033" cy="50889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 descr="A list of medical terminology&#10;&#10;Description automatically generated">
            <a:extLst>
              <a:ext uri="{FF2B5EF4-FFF2-40B4-BE49-F238E27FC236}">
                <a16:creationId xmlns:a16="http://schemas.microsoft.com/office/drawing/2014/main" id="{222949FC-DE64-9C8F-9760-E4F858D2F3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142" y="1696636"/>
            <a:ext cx="3871675" cy="476412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E223DE-7EFA-4FF1-A08A-A1E403192FE5}"/>
              </a:ext>
            </a:extLst>
          </p:cNvPr>
          <p:cNvSpPr txBox="1"/>
          <p:nvPr/>
        </p:nvSpPr>
        <p:spPr>
          <a:xfrm>
            <a:off x="8198924" y="704740"/>
            <a:ext cx="28341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700+ Projects</a:t>
            </a:r>
          </a:p>
        </p:txBody>
      </p:sp>
    </p:spTree>
    <p:extLst>
      <p:ext uri="{BB962C8B-B14F-4D97-AF65-F5344CB8AC3E}">
        <p14:creationId xmlns:p14="http://schemas.microsoft.com/office/powerpoint/2010/main" val="3143067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5D0E4-38EB-4999-8D1D-F9B73A6D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Big Problems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9B6C0-32C0-4E33-A00B-7315BB1A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ea typeface="+mn-ea"/>
                <a:cs typeface="+mn-cs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ea typeface="+mn-ea"/>
              <a:cs typeface="+mn-cs"/>
              <a:sym typeface="Garamond"/>
            </a:endParaRPr>
          </a:p>
        </p:txBody>
      </p:sp>
      <p:pic>
        <p:nvPicPr>
          <p:cNvPr id="1026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F587A964-BAC0-4BA2-811B-9738623A68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1474860" y="1416137"/>
            <a:ext cx="9242280" cy="530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0E7CB0-17A4-4EEC-871A-D4BCE9814E81}"/>
              </a:ext>
            </a:extLst>
          </p:cNvPr>
          <p:cNvSpPr txBox="1"/>
          <p:nvPr/>
        </p:nvSpPr>
        <p:spPr>
          <a:xfrm>
            <a:off x="8980238" y="1604793"/>
            <a:ext cx="1954382" cy="738664"/>
          </a:xfrm>
          <a:prstGeom prst="rect">
            <a:avLst/>
          </a:prstGeom>
          <a:noFill/>
          <a:ln w="12700">
            <a:solidFill>
              <a:schemeClr val="bg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As of 2022, over </a:t>
            </a: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147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Zettabytes</a:t>
            </a: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of data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had been stored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2A28C9-4D52-48FA-91DA-81267BBEFC26}"/>
              </a:ext>
            </a:extLst>
          </p:cNvPr>
          <p:cNvCxnSpPr>
            <a:cxnSpLocks/>
            <a:stCxn id="3" idx="1"/>
            <a:endCxn id="8" idx="6"/>
          </p:cNvCxnSpPr>
          <p:nvPr/>
        </p:nvCxnSpPr>
        <p:spPr>
          <a:xfrm flipH="1">
            <a:off x="7306654" y="1974125"/>
            <a:ext cx="1673584" cy="0"/>
          </a:xfrm>
          <a:prstGeom prst="straightConnector1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7AAFDDDC-077D-48F3-AEA0-6B97E6EEFDEC}"/>
              </a:ext>
            </a:extLst>
          </p:cNvPr>
          <p:cNvSpPr/>
          <p:nvPr/>
        </p:nvSpPr>
        <p:spPr>
          <a:xfrm>
            <a:off x="4657458" y="1416137"/>
            <a:ext cx="2649196" cy="1115976"/>
          </a:xfrm>
          <a:prstGeom prst="ellipse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31286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9652" t="16148" r="18873" b="4836"/>
          <a:stretch/>
        </p:blipFill>
        <p:spPr>
          <a:xfrm>
            <a:off x="113673" y="1266388"/>
            <a:ext cx="5982327" cy="43252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C25B441-5F3D-67E2-FF24-8038838BDFB4}"/>
              </a:ext>
            </a:extLst>
          </p:cNvPr>
          <p:cNvSpPr/>
          <p:nvPr/>
        </p:nvSpPr>
        <p:spPr>
          <a:xfrm>
            <a:off x="11484864" y="6313590"/>
            <a:ext cx="475488" cy="4206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" name="Picture 1" descr="A document with text on it&#10;&#10;Description automatically generated">
            <a:extLst>
              <a:ext uri="{FF2B5EF4-FFF2-40B4-BE49-F238E27FC236}">
                <a16:creationId xmlns:a16="http://schemas.microsoft.com/office/drawing/2014/main" id="{AF5494FB-0732-F8FE-B66D-EBF6CBF0C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647" y="449980"/>
            <a:ext cx="5716583" cy="59580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512227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8973E1-1DD5-4E4E-ACAE-7EFB029B9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41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sym typeface="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E6B7A5-E124-D578-E13C-18F7DF50E524}"/>
              </a:ext>
            </a:extLst>
          </p:cNvPr>
          <p:cNvSpPr txBox="1"/>
          <p:nvPr/>
        </p:nvSpPr>
        <p:spPr>
          <a:xfrm>
            <a:off x="220212" y="225977"/>
            <a:ext cx="6687484" cy="1015663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Classes represent collections of instances</a:t>
            </a:r>
            <a:b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</a:b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For example: the class of </a:t>
            </a: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tables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 falls under the class of </a:t>
            </a: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objects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 and your dinner table would be an instance of the former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971B3C-F609-4E48-4BA2-D3EA49791511}"/>
              </a:ext>
            </a:extLst>
          </p:cNvPr>
          <p:cNvSpPr txBox="1"/>
          <p:nvPr/>
        </p:nvSpPr>
        <p:spPr>
          <a:xfrm>
            <a:off x="7156173" y="363619"/>
            <a:ext cx="4849745" cy="707886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Class A </a:t>
            </a: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is_a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 Class B means any instance of Class A is an instance of Class B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150A4EC-F366-6E49-D264-32DDC62A9C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7"/>
          <a:stretch/>
        </p:blipFill>
        <p:spPr>
          <a:xfrm>
            <a:off x="220212" y="1340232"/>
            <a:ext cx="11785707" cy="51125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403430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5BE8D-C0FC-4C23-7F34-1FB54278D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Methodological Convictions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5FF0B4-3253-000A-DD4C-802875D25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b="1"/>
              <a:t>Realism</a:t>
            </a:r>
            <a:r>
              <a:rPr lang="en-US"/>
              <a:t> – BFO is designed to represent the world, rather than simply concepts about the world</a:t>
            </a:r>
          </a:p>
          <a:p>
            <a:endParaRPr lang="en-US"/>
          </a:p>
          <a:p>
            <a:r>
              <a:rPr lang="en-US" b="1"/>
              <a:t>Adequatism</a:t>
            </a:r>
            <a:r>
              <a:rPr lang="en-US"/>
              <a:t> – BFO is non-reductive, classes and relations motivated by research communities are not ‘paraphrased away’ for example</a:t>
            </a:r>
          </a:p>
          <a:p>
            <a:endParaRPr lang="en-US" b="1"/>
          </a:p>
          <a:p>
            <a:r>
              <a:rPr lang="en-US" b="1"/>
              <a:t>Fallibilism</a:t>
            </a:r>
            <a:r>
              <a:rPr lang="en-US"/>
              <a:t> – BFO is committed to tracking scientific research over time, which might change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027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8E1E1-095F-4CF5-EA0A-D62023BD4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501F3-6BAF-F27E-BA82-46C6FE2E6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Methodological Convictions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5D6BB-023E-A0CB-8C84-F90B45557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b="1">
                <a:solidFill>
                  <a:srgbClr val="FF0000"/>
                </a:solidFill>
              </a:rPr>
              <a:t>Realism</a:t>
            </a:r>
            <a:r>
              <a:rPr lang="en-US">
                <a:solidFill>
                  <a:srgbClr val="FF0000"/>
                </a:solidFill>
              </a:rPr>
              <a:t> – BFO is designed to represent the world, rather than simply concepts about the world</a:t>
            </a:r>
          </a:p>
          <a:p>
            <a:endParaRPr lang="en-US"/>
          </a:p>
          <a:p>
            <a:r>
              <a:rPr lang="en-US" b="1"/>
              <a:t>Adequatism</a:t>
            </a:r>
            <a:r>
              <a:rPr lang="en-US"/>
              <a:t> – BFO is non-reductive, classes and relations motivated by research communities are not ‘paraphrased away’ for example</a:t>
            </a:r>
          </a:p>
          <a:p>
            <a:endParaRPr lang="en-US" b="1"/>
          </a:p>
          <a:p>
            <a:r>
              <a:rPr lang="en-US" b="1"/>
              <a:t>Fallibilism</a:t>
            </a:r>
            <a:r>
              <a:rPr lang="en-US"/>
              <a:t> – BFO is committed to tracking scientific research over time, which might change</a:t>
            </a:r>
          </a:p>
        </p:txBody>
      </p:sp>
    </p:spTree>
    <p:extLst>
      <p:ext uri="{BB962C8B-B14F-4D97-AF65-F5344CB8AC3E}">
        <p14:creationId xmlns:p14="http://schemas.microsoft.com/office/powerpoint/2010/main" val="21492293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ADB6F-37E2-48A3-3D4F-A96703EF2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Title 1">
            <a:extLst>
              <a:ext uri="{FF2B5EF4-FFF2-40B4-BE49-F238E27FC236}">
                <a16:creationId xmlns:a16="http://schemas.microsoft.com/office/drawing/2014/main" id="{10F7C9B2-6B06-DEC1-0EBC-6F75541C3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Directions of Fit for Ontology Engineering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4B83998-3188-423C-95FB-D0D69044613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30666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Ontology engineering strategies can be distinguished by direction of fit</a:t>
            </a:r>
          </a:p>
          <a:p>
            <a:endParaRPr lang="en-US" dirty="0"/>
          </a:p>
          <a:p>
            <a:pPr lvl="1"/>
            <a:r>
              <a:rPr lang="en-US" sz="2800" b="1" dirty="0"/>
              <a:t>World-to-Word: </a:t>
            </a:r>
            <a:r>
              <a:rPr lang="en-US" sz="2800" dirty="0"/>
              <a:t>Make world fit the words</a:t>
            </a:r>
          </a:p>
          <a:p>
            <a:pPr lvl="1"/>
            <a:r>
              <a:rPr lang="en-US" sz="2800" b="1" dirty="0"/>
              <a:t>Word-to-World: </a:t>
            </a:r>
            <a:r>
              <a:rPr lang="en-US" sz="2800" dirty="0"/>
              <a:t>Make words fit the world</a:t>
            </a:r>
            <a:endParaRPr lang="en-US" sz="2800" b="1" dirty="0">
              <a:solidFill>
                <a:schemeClr val="accent6"/>
              </a:solidFill>
            </a:endParaRPr>
          </a:p>
        </p:txBody>
      </p:sp>
      <p:pic>
        <p:nvPicPr>
          <p:cNvPr id="4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23C1444F-4603-5975-9304-6937524E6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410" y="4273550"/>
            <a:ext cx="3050046" cy="226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A close-up of a document&#10;&#10;Description automatically generated">
            <a:extLst>
              <a:ext uri="{FF2B5EF4-FFF2-40B4-BE49-F238E27FC236}">
                <a16:creationId xmlns:a16="http://schemas.microsoft.com/office/drawing/2014/main" id="{BEA5C0E7-0C3E-7701-682D-2E4D4423D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452" y="4459789"/>
            <a:ext cx="4766548" cy="203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9772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6B8E-1CA4-9D09-A205-070ED2581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Direction of Fit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930AF-D31E-07ED-E72D-774C9BB9E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9074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b="1" dirty="0"/>
              <a:t>World-to-Word: </a:t>
            </a:r>
            <a:r>
              <a:rPr lang="en-US" sz="2800" dirty="0"/>
              <a:t>Make world fit the words</a:t>
            </a:r>
          </a:p>
          <a:p>
            <a:pPr marL="0" indent="0" algn="ctr">
              <a:buNone/>
            </a:pPr>
            <a:r>
              <a:rPr lang="en-US" sz="2800" b="1" dirty="0"/>
              <a:t>Word-to-World: </a:t>
            </a:r>
            <a:r>
              <a:rPr lang="en-US" sz="2800" dirty="0"/>
              <a:t>Make words fit the world</a:t>
            </a:r>
          </a:p>
          <a:p>
            <a:pPr marL="0" indent="0" algn="ctr">
              <a:buNone/>
            </a:pPr>
            <a:endParaRPr lang="en-US" sz="28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US" sz="2800" dirty="0"/>
              <a:t>Suppose you’re a spy watching someone shop in a grocery store. They have a shopping list and are checking items off as they put them in their basket.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You are recording their behavior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0080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51257-EF38-0CF4-8174-90279DBD6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AE6DF-89EE-C0DB-CF2C-132B54D51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Direction of Fit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19A9A-4566-C83B-EB69-E45F1AF3A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9074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FF0000"/>
                </a:solidFill>
              </a:rPr>
              <a:t>World-to-Word: Make world fit the words</a:t>
            </a:r>
          </a:p>
          <a:p>
            <a:pPr marL="0" indent="0" algn="ctr">
              <a:buNone/>
            </a:pPr>
            <a:r>
              <a:rPr lang="en-US" sz="2800" b="1" dirty="0"/>
              <a:t>Word-to-World: </a:t>
            </a:r>
            <a:r>
              <a:rPr lang="en-US" sz="2800" dirty="0"/>
              <a:t>Make words fit the world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Suppose he buys butter when the list directed purchasing margarine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Correcting this mistake would involve him buying butter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Rather than changing the list to read “margarine”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973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2D1ECB-F444-01CA-D0B0-2CBCB9FA0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9E2B4-F1D2-7BD3-1FFA-4D34C7DDF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Direction of Fit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F172D-6952-B549-B679-7F801878E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9074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b="1" dirty="0"/>
              <a:t>World-to-Word: </a:t>
            </a:r>
            <a:r>
              <a:rPr lang="en-US" sz="2800" dirty="0"/>
              <a:t>Make world fit the words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rgbClr val="FF0000"/>
                </a:solidFill>
              </a:rPr>
              <a:t>Word-to-World: Make words fit the world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Suppose you record that he bought butter when he bought margarine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/>
              <a:t>Correcting this mistake would involve you updating your record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Rather than getting him to buy butter</a:t>
            </a:r>
          </a:p>
        </p:txBody>
      </p:sp>
    </p:spTree>
    <p:extLst>
      <p:ext uri="{BB962C8B-B14F-4D97-AF65-F5344CB8AC3E}">
        <p14:creationId xmlns:p14="http://schemas.microsoft.com/office/powerpoint/2010/main" val="42367418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86D06A-B885-9B15-B359-EBD27097E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Title 1">
            <a:extLst>
              <a:ext uri="{FF2B5EF4-FFF2-40B4-BE49-F238E27FC236}">
                <a16:creationId xmlns:a16="http://schemas.microsoft.com/office/drawing/2014/main" id="{5BC5D6C7-7288-41A0-8F16-07E63399C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Directions of Fit for Ontology Engineering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F90F58-633B-0749-CB2D-4C14A4E2E2A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30666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Ontology engineering strategies can be distinguished by direction of fit</a:t>
            </a:r>
          </a:p>
          <a:p>
            <a:endParaRPr lang="en-US" dirty="0"/>
          </a:p>
          <a:p>
            <a:pPr lvl="1"/>
            <a:r>
              <a:rPr lang="en-US" sz="2800" b="1" dirty="0"/>
              <a:t>World-to-Word: </a:t>
            </a:r>
            <a:r>
              <a:rPr lang="en-US" sz="2800" dirty="0"/>
              <a:t>Make world fit the words, e.g. </a:t>
            </a:r>
            <a:r>
              <a:rPr lang="en-US" sz="2800" b="1" dirty="0">
                <a:solidFill>
                  <a:schemeClr val="accent6"/>
                </a:solidFill>
              </a:rPr>
              <a:t>conceptualism</a:t>
            </a:r>
          </a:p>
          <a:p>
            <a:pPr lvl="1"/>
            <a:r>
              <a:rPr lang="en-US" sz="2800" b="1" dirty="0"/>
              <a:t>Word-to-World: </a:t>
            </a:r>
            <a:r>
              <a:rPr lang="en-US" sz="2800" dirty="0"/>
              <a:t>Make words fit the world, e.g. </a:t>
            </a:r>
            <a:r>
              <a:rPr lang="en-US" sz="2800" b="1" dirty="0">
                <a:solidFill>
                  <a:schemeClr val="accent6"/>
                </a:solidFill>
              </a:rPr>
              <a:t>realism</a:t>
            </a:r>
          </a:p>
        </p:txBody>
      </p:sp>
      <p:pic>
        <p:nvPicPr>
          <p:cNvPr id="4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6F1229D0-7F37-E92B-A4C2-1C1B2DB86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410" y="4273550"/>
            <a:ext cx="3050046" cy="2261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A close-up of a document&#10;&#10;Description automatically generated">
            <a:extLst>
              <a:ext uri="{FF2B5EF4-FFF2-40B4-BE49-F238E27FC236}">
                <a16:creationId xmlns:a16="http://schemas.microsoft.com/office/drawing/2014/main" id="{AA760A74-589F-9A4C-EF18-9F22380DF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452" y="4459789"/>
            <a:ext cx="4766548" cy="203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5842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3483-B64B-5934-C380-876744B36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Conceptualism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BD00D-8058-2CD5-A356-7063EB6BF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81273" cy="4351338"/>
          </a:xfrm>
        </p:spPr>
        <p:txBody>
          <a:bodyPr>
            <a:normAutofit/>
          </a:bodyPr>
          <a:lstStyle/>
          <a:p>
            <a:r>
              <a:rPr lang="en-US"/>
              <a:t>“An ontology is a specification of a conceptualization” –</a:t>
            </a:r>
            <a:r>
              <a:rPr lang="en-US" i="1"/>
              <a:t>Gruber, 1992</a:t>
            </a:r>
          </a:p>
          <a:p>
            <a:endParaRPr lang="en-US" i="1"/>
          </a:p>
          <a:p>
            <a:r>
              <a:rPr lang="en-US"/>
              <a:t>Interpreted as claiming that ontologies represent </a:t>
            </a:r>
            <a:r>
              <a:rPr lang="en-US" b="1">
                <a:solidFill>
                  <a:srgbClr val="FF0000"/>
                </a:solidFill>
              </a:rPr>
              <a:t>concepts</a:t>
            </a:r>
          </a:p>
          <a:p>
            <a:endParaRPr lang="en-US" i="1"/>
          </a:p>
          <a:p>
            <a:r>
              <a:rPr lang="en-US"/>
              <a:t>“Taking a more pragmatic view, one can say that ontology is a tool and product of engineering and thereby defined by its use.” –</a:t>
            </a:r>
            <a:r>
              <a:rPr lang="en-US" i="1"/>
              <a:t>Gruber, 2009</a:t>
            </a:r>
          </a:p>
          <a:p>
            <a:endParaRPr lang="en-US" i="1"/>
          </a:p>
          <a:p>
            <a:r>
              <a:rPr lang="en-US"/>
              <a:t>Interpreted as claiming ontologies represent </a:t>
            </a:r>
            <a:r>
              <a:rPr lang="en-US" b="1">
                <a:solidFill>
                  <a:srgbClr val="FF0000"/>
                </a:solidFill>
              </a:rPr>
              <a:t>what they need to represent</a:t>
            </a:r>
          </a:p>
        </p:txBody>
      </p:sp>
    </p:spTree>
    <p:extLst>
      <p:ext uri="{BB962C8B-B14F-4D97-AF65-F5344CB8AC3E}">
        <p14:creationId xmlns:p14="http://schemas.microsoft.com/office/powerpoint/2010/main" val="3781353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AEDFA-54FB-2C6E-F694-D7FC84472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Zettabytes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9E1CB-ACC2-F5B8-6CE3-A590AC411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Let’s put this in perspective...</a:t>
            </a:r>
          </a:p>
          <a:p>
            <a:endParaRPr lang="en-US"/>
          </a:p>
          <a:p>
            <a:r>
              <a:rPr lang="en-US"/>
              <a:t>A </a:t>
            </a:r>
            <a:r>
              <a:rPr lang="en-US" b="1">
                <a:solidFill>
                  <a:schemeClr val="accent6"/>
                </a:solidFill>
              </a:rPr>
              <a:t>50 Megabyte </a:t>
            </a:r>
            <a:r>
              <a:rPr lang="en-US"/>
              <a:t>connection will allow you to comfortably stream 4K videos</a:t>
            </a:r>
          </a:p>
          <a:p>
            <a:endParaRPr lang="en-US"/>
          </a:p>
          <a:p>
            <a:r>
              <a:rPr lang="en-US"/>
              <a:t>At </a:t>
            </a:r>
            <a:r>
              <a:rPr lang="en-US" b="1">
                <a:solidFill>
                  <a:schemeClr val="accent6"/>
                </a:solidFill>
              </a:rPr>
              <a:t>50 Megabytes per second</a:t>
            </a:r>
            <a:r>
              <a:rPr lang="en-US"/>
              <a:t>, it would take you </a:t>
            </a:r>
            <a:r>
              <a:rPr lang="en-US" b="1">
                <a:solidFill>
                  <a:srgbClr val="FF0000"/>
                </a:solidFill>
              </a:rPr>
              <a:t>634,196 years </a:t>
            </a:r>
            <a:r>
              <a:rPr lang="en-US"/>
              <a:t>to stream </a:t>
            </a:r>
            <a:r>
              <a:rPr lang="en-US" b="1">
                <a:solidFill>
                  <a:srgbClr val="FF0000"/>
                </a:solidFill>
              </a:rPr>
              <a:t>1 Zettabyte</a:t>
            </a:r>
            <a:r>
              <a:rPr lang="en-US"/>
              <a:t> of data </a:t>
            </a:r>
          </a:p>
          <a:p>
            <a:endParaRPr lang="en-US"/>
          </a:p>
          <a:p>
            <a:r>
              <a:rPr lang="en-US"/>
              <a:t>For </a:t>
            </a:r>
            <a:r>
              <a:rPr lang="en-US" b="1">
                <a:solidFill>
                  <a:srgbClr val="FF0000"/>
                </a:solidFill>
              </a:rPr>
              <a:t>147 Zettabytes</a:t>
            </a:r>
            <a:r>
              <a:rPr lang="en-US"/>
              <a:t>, it would take </a:t>
            </a:r>
            <a:r>
              <a:rPr lang="en-US" b="1">
                <a:solidFill>
                  <a:srgbClr val="FF0000"/>
                </a:solidFill>
              </a:rPr>
              <a:t>93,226,788 years </a:t>
            </a:r>
          </a:p>
        </p:txBody>
      </p:sp>
    </p:spTree>
    <p:extLst>
      <p:ext uri="{BB962C8B-B14F-4D97-AF65-F5344CB8AC3E}">
        <p14:creationId xmlns:p14="http://schemas.microsoft.com/office/powerpoint/2010/main" val="17973080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tanding in a field&#10;&#10;Description automatically generated">
            <a:extLst>
              <a:ext uri="{FF2B5EF4-FFF2-40B4-BE49-F238E27FC236}">
                <a16:creationId xmlns:a16="http://schemas.microsoft.com/office/drawing/2014/main" id="{ADE14055-CC89-F1B3-18B5-A82198695DD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8848F6-938F-3492-8EEE-FE8BBB179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Realism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59830-2B3E-C977-D252-19FC73DFF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Ontologies are a specification of </a:t>
            </a:r>
            <a:r>
              <a:rPr lang="en-US" b="1">
                <a:solidFill>
                  <a:srgbClr val="FF0000"/>
                </a:solidFill>
              </a:rPr>
              <a:t>the world</a:t>
            </a:r>
            <a:endParaRPr lang="en-US">
              <a:solidFill>
                <a:srgbClr val="FF0000"/>
              </a:solidFill>
            </a:endParaRPr>
          </a:p>
          <a:p>
            <a:endParaRPr lang="en-US"/>
          </a:p>
          <a:p>
            <a:pPr marL="0" indent="0" algn="ctr">
              <a:buNone/>
            </a:pPr>
            <a:r>
              <a:rPr lang="en-US" sz="3200" b="1">
                <a:solidFill>
                  <a:schemeClr val="accent6">
                    <a:lumMod val="75000"/>
                  </a:schemeClr>
                </a:solidFill>
              </a:rPr>
              <a:t>If we attempt to go from the words we use to the world, it is unlikely that we will end up in the same place</a:t>
            </a:r>
          </a:p>
          <a:p>
            <a:pPr algn="ctr"/>
            <a:endParaRPr lang="en-US" b="1">
              <a:solidFill>
                <a:schemeClr val="accent6"/>
              </a:solidFill>
            </a:endParaRPr>
          </a:p>
          <a:p>
            <a:pPr marL="0" indent="0" algn="ctr">
              <a:buNone/>
            </a:pPr>
            <a:r>
              <a:rPr lang="en-US" sz="3200" b="1">
                <a:solidFill>
                  <a:schemeClr val="accent6">
                    <a:lumMod val="75000"/>
                  </a:schemeClr>
                </a:solidFill>
              </a:rPr>
              <a:t>If we attempt to go from the world to the words we use, it is more likely we will remain coordinated</a:t>
            </a:r>
          </a:p>
          <a:p>
            <a:pPr marL="0" indent="0">
              <a:buNone/>
            </a:pPr>
            <a:endParaRPr lang="en-US" i="1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731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577BE-9B17-1534-6D1B-AEE379D6C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93325-DC9B-8B37-CD4B-F2E2A7A7B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Methodological Convictions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ACEAF-6EF6-9617-B3C7-3DC3813F1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b="1"/>
              <a:t>Realism</a:t>
            </a:r>
            <a:r>
              <a:rPr lang="en-US"/>
              <a:t> – BFO is designed to represent the world, rather than simply concepts about the world</a:t>
            </a:r>
          </a:p>
          <a:p>
            <a:endParaRPr lang="en-US"/>
          </a:p>
          <a:p>
            <a:r>
              <a:rPr lang="en-US" b="1">
                <a:solidFill>
                  <a:srgbClr val="FF0000"/>
                </a:solidFill>
              </a:rPr>
              <a:t>Adequatism</a:t>
            </a:r>
            <a:r>
              <a:rPr lang="en-US">
                <a:solidFill>
                  <a:srgbClr val="FF0000"/>
                </a:solidFill>
              </a:rPr>
              <a:t> – BFO is non-reductive, classes and relations motivated by research communities are not ‘paraphrased away’ for example</a:t>
            </a:r>
          </a:p>
          <a:p>
            <a:endParaRPr lang="en-US" b="1"/>
          </a:p>
          <a:p>
            <a:r>
              <a:rPr lang="en-US" b="1"/>
              <a:t>Fallibilism</a:t>
            </a:r>
            <a:r>
              <a:rPr lang="en-US"/>
              <a:t> – BFO is committed to tracking scientific research over time, which might change</a:t>
            </a:r>
          </a:p>
        </p:txBody>
      </p:sp>
    </p:spTree>
    <p:extLst>
      <p:ext uri="{BB962C8B-B14F-4D97-AF65-F5344CB8AC3E}">
        <p14:creationId xmlns:p14="http://schemas.microsoft.com/office/powerpoint/2010/main" val="21225676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47" name="TextBox 10">
            <a:extLst>
              <a:ext uri="{FF2B5EF4-FFF2-40B4-BE49-F238E27FC236}">
                <a16:creationId xmlns:a16="http://schemas.microsoft.com/office/drawing/2014/main" id="{68A3B611-50D5-4B91-B93D-CA236EC29D6A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456444" y="2595090"/>
            <a:ext cx="23098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Garamond" panose="02020404030301010803" pitchFamily="18" charset="0"/>
                <a:cs typeface="Arial" panose="020B0604020202020204" pitchFamily="34" charset="0"/>
                <a:sym typeface="Arial"/>
              </a:rPr>
              <a:t>CLASSES</a:t>
            </a:r>
            <a:endParaRPr kumimoji="0" lang="en-US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Garamond" panose="02020404030301010803" pitchFamily="18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7948" name="TextBox 11">
            <a:extLst>
              <a:ext uri="{FF2B5EF4-FFF2-40B4-BE49-F238E27FC236}">
                <a16:creationId xmlns:a16="http://schemas.microsoft.com/office/drawing/2014/main" id="{36C8AAE2-C57E-4809-982F-0B461885BD14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492577" y="5482295"/>
            <a:ext cx="238207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Garamond" panose="02020404030301010803" pitchFamily="18" charset="0"/>
                <a:cs typeface="Arial" panose="020B0604020202020204" pitchFamily="34" charset="0"/>
                <a:sym typeface="Arial"/>
              </a:rPr>
              <a:t>INSTANCES</a:t>
            </a:r>
          </a:p>
        </p:txBody>
      </p:sp>
      <p:pic>
        <p:nvPicPr>
          <p:cNvPr id="3" name="Picture 2" descr="A person in a suit and tie&#10;&#10;Description automatically generated">
            <a:extLst>
              <a:ext uri="{FF2B5EF4-FFF2-40B4-BE49-F238E27FC236}">
                <a16:creationId xmlns:a16="http://schemas.microsoft.com/office/drawing/2014/main" id="{F3216DC9-DD82-3235-0678-42169AF73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451" y="5468619"/>
            <a:ext cx="1749025" cy="1291653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EA9449BB-219E-37AB-3D9C-A0A8A93ED3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1420" y="1481052"/>
            <a:ext cx="4631876" cy="3892959"/>
          </a:xfrm>
          <a:prstGeom prst="ellipse">
            <a:avLst/>
          </a:prstGeom>
          <a:noFill/>
          <a:ln w="381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6E6093E-C842-B9BD-73CD-ABD01E1E1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Barry Smith instance_of Agent</a:t>
            </a: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74D7405C-2CA4-0F83-F2FD-0130D04D73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7719" y="3337719"/>
            <a:ext cx="2207204" cy="1940820"/>
          </a:xfrm>
          <a:prstGeom prst="ellipse">
            <a:avLst/>
          </a:prstGeom>
          <a:noFill/>
          <a:ln w="762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C033FA-CC17-933D-F41D-32607E67B8A5}"/>
              </a:ext>
            </a:extLst>
          </p:cNvPr>
          <p:cNvSpPr txBox="1"/>
          <p:nvPr/>
        </p:nvSpPr>
        <p:spPr>
          <a:xfrm>
            <a:off x="2891085" y="1658422"/>
            <a:ext cx="157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Material Entity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5DA062-5C83-6F7E-C534-97F7897BA930}"/>
              </a:ext>
            </a:extLst>
          </p:cNvPr>
          <p:cNvSpPr txBox="1"/>
          <p:nvPr/>
        </p:nvSpPr>
        <p:spPr>
          <a:xfrm>
            <a:off x="2833793" y="3490119"/>
            <a:ext cx="728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Agent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F6DB851-EF74-C93B-ECD2-3D229CCDBC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0181" y="2378089"/>
            <a:ext cx="3369367" cy="2962723"/>
          </a:xfrm>
          <a:prstGeom prst="ellipse">
            <a:avLst/>
          </a:prstGeom>
          <a:noFill/>
          <a:ln w="5715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2F243B-CA12-3BF2-2930-C9D52BACA6DA}"/>
              </a:ext>
            </a:extLst>
          </p:cNvPr>
          <p:cNvSpPr txBox="1"/>
          <p:nvPr/>
        </p:nvSpPr>
        <p:spPr>
          <a:xfrm>
            <a:off x="3057158" y="2444812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Object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F597E36-AB4E-24B5-DF3A-0F092340A0F3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3268964" y="4492487"/>
            <a:ext cx="0" cy="976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161968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31F50-8782-B4A8-E35A-CFC228E03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47" name="TextBox 10">
            <a:extLst>
              <a:ext uri="{FF2B5EF4-FFF2-40B4-BE49-F238E27FC236}">
                <a16:creationId xmlns:a16="http://schemas.microsoft.com/office/drawing/2014/main" id="{2234A48D-F30F-F84F-D8D0-DD2CACE6DE66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456444" y="2595090"/>
            <a:ext cx="23098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Garamond" panose="02020404030301010803" pitchFamily="18" charset="0"/>
                <a:cs typeface="Arial" panose="020B0604020202020204" pitchFamily="34" charset="0"/>
                <a:sym typeface="Arial"/>
              </a:rPr>
              <a:t>CLASSES</a:t>
            </a:r>
            <a:endParaRPr kumimoji="0" lang="en-US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Garamond" panose="02020404030301010803" pitchFamily="18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7948" name="TextBox 11">
            <a:extLst>
              <a:ext uri="{FF2B5EF4-FFF2-40B4-BE49-F238E27FC236}">
                <a16:creationId xmlns:a16="http://schemas.microsoft.com/office/drawing/2014/main" id="{1A8FB25F-7277-5AF9-C929-46CB2357FE2E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492577" y="5482295"/>
            <a:ext cx="238207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Garamond" panose="02020404030301010803" pitchFamily="18" charset="0"/>
                <a:cs typeface="Arial" panose="020B0604020202020204" pitchFamily="34" charset="0"/>
                <a:sym typeface="Arial"/>
              </a:rPr>
              <a:t>INSTANCES</a:t>
            </a:r>
          </a:p>
        </p:txBody>
      </p:sp>
      <p:pic>
        <p:nvPicPr>
          <p:cNvPr id="3" name="Picture 2" descr="A person in a suit and tie&#10;&#10;Description automatically generated">
            <a:extLst>
              <a:ext uri="{FF2B5EF4-FFF2-40B4-BE49-F238E27FC236}">
                <a16:creationId xmlns:a16="http://schemas.microsoft.com/office/drawing/2014/main" id="{09A05C45-8460-2348-EB25-0CA93BE9A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451" y="5468619"/>
            <a:ext cx="1749025" cy="1291653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5FB3241D-2A87-D1A5-9515-362964E016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1420" y="1481052"/>
            <a:ext cx="4631876" cy="3892959"/>
          </a:xfrm>
          <a:prstGeom prst="ellipse">
            <a:avLst/>
          </a:prstGeom>
          <a:noFill/>
          <a:ln w="381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28BBD197-F35E-6B89-AB63-CA609FDF63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0181" y="2378089"/>
            <a:ext cx="3369367" cy="2962723"/>
          </a:xfrm>
          <a:prstGeom prst="ellipse">
            <a:avLst/>
          </a:prstGeom>
          <a:noFill/>
          <a:ln w="5715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3D7C0E1-A6BC-CD99-411E-213E36818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US"/>
              <a:t>SUNY Professor instance_of Professor Role</a:t>
            </a: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9BD96E14-7F69-5AF9-B085-C33619DE6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7719" y="3337719"/>
            <a:ext cx="2207204" cy="1940820"/>
          </a:xfrm>
          <a:prstGeom prst="ellipse">
            <a:avLst/>
          </a:prstGeom>
          <a:noFill/>
          <a:ln w="762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E8D4FE-60BC-74B9-9342-5905370C8263}"/>
              </a:ext>
            </a:extLst>
          </p:cNvPr>
          <p:cNvSpPr txBox="1"/>
          <p:nvPr/>
        </p:nvSpPr>
        <p:spPr>
          <a:xfrm>
            <a:off x="2891085" y="1658422"/>
            <a:ext cx="157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Material Entity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D9EB59-5DC1-8492-B166-492B81D862BF}"/>
              </a:ext>
            </a:extLst>
          </p:cNvPr>
          <p:cNvSpPr txBox="1"/>
          <p:nvPr/>
        </p:nvSpPr>
        <p:spPr>
          <a:xfrm>
            <a:off x="3057158" y="2444812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Object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B26C48-0350-5628-C76F-9CA8F348BD69}"/>
              </a:ext>
            </a:extLst>
          </p:cNvPr>
          <p:cNvSpPr txBox="1"/>
          <p:nvPr/>
        </p:nvSpPr>
        <p:spPr>
          <a:xfrm>
            <a:off x="2833793" y="3490119"/>
            <a:ext cx="728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Agent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6070F91-7177-24A1-2CA5-68A90A17967B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3268964" y="4492487"/>
            <a:ext cx="0" cy="976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5">
            <a:extLst>
              <a:ext uri="{FF2B5EF4-FFF2-40B4-BE49-F238E27FC236}">
                <a16:creationId xmlns:a16="http://schemas.microsoft.com/office/drawing/2014/main" id="{81EDB97E-E753-6E3C-C5E1-878F5ADD7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2418" y="2317285"/>
            <a:ext cx="3369367" cy="2962723"/>
          </a:xfrm>
          <a:prstGeom prst="ellipse">
            <a:avLst/>
          </a:prstGeom>
          <a:noFill/>
          <a:ln w="5715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7AE9DB1C-7B59-793A-B28A-F318B59658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0770" y="3269614"/>
            <a:ext cx="2207204" cy="1940820"/>
          </a:xfrm>
          <a:prstGeom prst="ellipse">
            <a:avLst/>
          </a:prstGeom>
          <a:noFill/>
          <a:ln w="762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CB64AB-4DEB-7F02-D045-D462C3631433}"/>
              </a:ext>
            </a:extLst>
          </p:cNvPr>
          <p:cNvSpPr txBox="1"/>
          <p:nvPr/>
        </p:nvSpPr>
        <p:spPr>
          <a:xfrm>
            <a:off x="8012468" y="2444812"/>
            <a:ext cx="589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Role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1F238A-D83B-ADD1-EA5F-663A36CFA603}"/>
              </a:ext>
            </a:extLst>
          </p:cNvPr>
          <p:cNvSpPr txBox="1"/>
          <p:nvPr/>
        </p:nvSpPr>
        <p:spPr>
          <a:xfrm>
            <a:off x="7533657" y="3374626"/>
            <a:ext cx="1099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Professor </a:t>
            </a:r>
            <a:b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</a:b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Role</a:t>
            </a:r>
          </a:p>
        </p:txBody>
      </p:sp>
      <p:pic>
        <p:nvPicPr>
          <p:cNvPr id="37" name="Picture 36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71337C61-4B76-DC57-BD9B-AAD1A4350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835" y="5699071"/>
            <a:ext cx="4954143" cy="828452"/>
          </a:xfrm>
          <a:prstGeom prst="rect">
            <a:avLst/>
          </a:prstGeom>
        </p:spPr>
      </p:pic>
      <p:sp>
        <p:nvSpPr>
          <p:cNvPr id="2" name="Rectangle 5">
            <a:extLst>
              <a:ext uri="{FF2B5EF4-FFF2-40B4-BE49-F238E27FC236}">
                <a16:creationId xmlns:a16="http://schemas.microsoft.com/office/drawing/2014/main" id="{5F79D442-7026-AAC2-D6AD-4BE76187B8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7700" y="1482520"/>
            <a:ext cx="4631876" cy="3892959"/>
          </a:xfrm>
          <a:prstGeom prst="ellipse">
            <a:avLst/>
          </a:prstGeom>
          <a:noFill/>
          <a:ln w="381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04F3AB-A120-4E3D-98E4-4EFA1488486A}"/>
              </a:ext>
            </a:extLst>
          </p:cNvPr>
          <p:cNvSpPr txBox="1"/>
          <p:nvPr/>
        </p:nvSpPr>
        <p:spPr>
          <a:xfrm>
            <a:off x="7788374" y="1662695"/>
            <a:ext cx="1690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Realizable Entity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FDA4CCD-DF6E-C6FE-DADA-643CCFE58D4C}"/>
              </a:ext>
            </a:extLst>
          </p:cNvPr>
          <p:cNvCxnSpPr>
            <a:cxnSpLocks/>
          </p:cNvCxnSpPr>
          <p:nvPr/>
        </p:nvCxnSpPr>
        <p:spPr>
          <a:xfrm flipV="1">
            <a:off x="8029868" y="4493956"/>
            <a:ext cx="0" cy="12065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0030225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E0F14-7F3F-57AE-4974-6EA4EA2F5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47" name="TextBox 10">
            <a:extLst>
              <a:ext uri="{FF2B5EF4-FFF2-40B4-BE49-F238E27FC236}">
                <a16:creationId xmlns:a16="http://schemas.microsoft.com/office/drawing/2014/main" id="{FD48553D-CECB-6D1E-4983-285E4423B9C6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456444" y="2595090"/>
            <a:ext cx="23098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Garamond" panose="02020404030301010803" pitchFamily="18" charset="0"/>
                <a:cs typeface="Arial" panose="020B0604020202020204" pitchFamily="34" charset="0"/>
                <a:sym typeface="Arial"/>
              </a:rPr>
              <a:t>CLASSES</a:t>
            </a:r>
            <a:endParaRPr kumimoji="0" lang="en-US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Garamond" panose="02020404030301010803" pitchFamily="18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7948" name="TextBox 11">
            <a:extLst>
              <a:ext uri="{FF2B5EF4-FFF2-40B4-BE49-F238E27FC236}">
                <a16:creationId xmlns:a16="http://schemas.microsoft.com/office/drawing/2014/main" id="{3A58BFE5-BD2F-0D7E-6966-B1C579E921C6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492577" y="5482295"/>
            <a:ext cx="238207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Garamond" panose="02020404030301010803" pitchFamily="18" charset="0"/>
                <a:cs typeface="Arial" panose="020B0604020202020204" pitchFamily="34" charset="0"/>
                <a:sym typeface="Arial"/>
              </a:rPr>
              <a:t>INSTANCES</a:t>
            </a:r>
          </a:p>
        </p:txBody>
      </p:sp>
      <p:pic>
        <p:nvPicPr>
          <p:cNvPr id="3" name="Picture 2" descr="A person in a suit and tie&#10;&#10;Description automatically generated">
            <a:extLst>
              <a:ext uri="{FF2B5EF4-FFF2-40B4-BE49-F238E27FC236}">
                <a16:creationId xmlns:a16="http://schemas.microsoft.com/office/drawing/2014/main" id="{D81A8721-88A8-5A1A-99D0-46636FB3E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451" y="5468619"/>
            <a:ext cx="1749025" cy="1291653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ED9B2345-DD88-BE83-BB2D-96ACE3FFF5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1420" y="1481052"/>
            <a:ext cx="4631876" cy="3892959"/>
          </a:xfrm>
          <a:prstGeom prst="ellipse">
            <a:avLst/>
          </a:prstGeom>
          <a:noFill/>
          <a:ln w="381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9398234-83D7-62E0-1776-DAE3A969B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US"/>
              <a:t>Barry Smith bearer_of SUNY Professor</a:t>
            </a: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4D53D510-0AB5-339A-F083-A26E4AD003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7719" y="3337719"/>
            <a:ext cx="2207204" cy="1940820"/>
          </a:xfrm>
          <a:prstGeom prst="ellipse">
            <a:avLst/>
          </a:prstGeom>
          <a:noFill/>
          <a:ln w="762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5680-6104-4036-1272-22639936ECD5}"/>
              </a:ext>
            </a:extLst>
          </p:cNvPr>
          <p:cNvSpPr txBox="1"/>
          <p:nvPr/>
        </p:nvSpPr>
        <p:spPr>
          <a:xfrm>
            <a:off x="2891085" y="1658422"/>
            <a:ext cx="157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Material Entity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DA68B1-C2C5-4CDE-D80B-BF58CD838628}"/>
              </a:ext>
            </a:extLst>
          </p:cNvPr>
          <p:cNvSpPr txBox="1"/>
          <p:nvPr/>
        </p:nvSpPr>
        <p:spPr>
          <a:xfrm>
            <a:off x="2833793" y="3490119"/>
            <a:ext cx="728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Agent</a:t>
            </a:r>
          </a:p>
        </p:txBody>
      </p:sp>
      <p:sp>
        <p:nvSpPr>
          <p:cNvPr id="26" name="Rectangle 5">
            <a:extLst>
              <a:ext uri="{FF2B5EF4-FFF2-40B4-BE49-F238E27FC236}">
                <a16:creationId xmlns:a16="http://schemas.microsoft.com/office/drawing/2014/main" id="{59340F23-E14A-8F83-FF99-17F758EF1D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2418" y="2317285"/>
            <a:ext cx="3369367" cy="2962723"/>
          </a:xfrm>
          <a:prstGeom prst="ellipse">
            <a:avLst/>
          </a:prstGeom>
          <a:noFill/>
          <a:ln w="5715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E6A36FA9-654F-43D4-4B22-CBC65D5210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0770" y="3269614"/>
            <a:ext cx="2207204" cy="1940820"/>
          </a:xfrm>
          <a:prstGeom prst="ellipse">
            <a:avLst/>
          </a:prstGeom>
          <a:noFill/>
          <a:ln w="762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E2FDB9-B784-0F36-0E84-0A2566135B2F}"/>
              </a:ext>
            </a:extLst>
          </p:cNvPr>
          <p:cNvSpPr txBox="1"/>
          <p:nvPr/>
        </p:nvSpPr>
        <p:spPr>
          <a:xfrm>
            <a:off x="8012468" y="2444812"/>
            <a:ext cx="589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Role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32A921-B149-BBF8-F60A-DA078751EB60}"/>
              </a:ext>
            </a:extLst>
          </p:cNvPr>
          <p:cNvSpPr txBox="1"/>
          <p:nvPr/>
        </p:nvSpPr>
        <p:spPr>
          <a:xfrm>
            <a:off x="7533657" y="3374626"/>
            <a:ext cx="1099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Professor </a:t>
            </a:r>
            <a:b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</a:b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Role</a:t>
            </a:r>
          </a:p>
        </p:txBody>
      </p:sp>
      <p:pic>
        <p:nvPicPr>
          <p:cNvPr id="37" name="Picture 36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28A3AE15-023F-32F7-3644-91C177BCD3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835" y="5699071"/>
            <a:ext cx="4954143" cy="828452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E04DA28-524A-59C8-06A2-756F531A0FCA}"/>
              </a:ext>
            </a:extLst>
          </p:cNvPr>
          <p:cNvCxnSpPr>
            <a:cxnSpLocks/>
            <a:stCxn id="3" idx="3"/>
            <a:endCxn id="37" idx="1"/>
          </p:cNvCxnSpPr>
          <p:nvPr/>
        </p:nvCxnSpPr>
        <p:spPr>
          <a:xfrm flipV="1">
            <a:off x="4143476" y="6113297"/>
            <a:ext cx="1326359" cy="11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5">
            <a:extLst>
              <a:ext uri="{FF2B5EF4-FFF2-40B4-BE49-F238E27FC236}">
                <a16:creationId xmlns:a16="http://schemas.microsoft.com/office/drawing/2014/main" id="{00FE34F4-9705-4C8F-E111-022C09488E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7700" y="1482520"/>
            <a:ext cx="4631876" cy="3892959"/>
          </a:xfrm>
          <a:prstGeom prst="ellipse">
            <a:avLst/>
          </a:prstGeom>
          <a:noFill/>
          <a:ln w="3810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4B5F36-9D39-5801-7856-D6EFEBC1AE27}"/>
              </a:ext>
            </a:extLst>
          </p:cNvPr>
          <p:cNvSpPr txBox="1"/>
          <p:nvPr/>
        </p:nvSpPr>
        <p:spPr>
          <a:xfrm>
            <a:off x="7788374" y="1662695"/>
            <a:ext cx="1690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Realizable Entity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04AD0CF-B137-9172-EC8C-55A528397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0181" y="2378089"/>
            <a:ext cx="3369367" cy="2962723"/>
          </a:xfrm>
          <a:prstGeom prst="ellipse">
            <a:avLst/>
          </a:prstGeom>
          <a:noFill/>
          <a:ln w="57150">
            <a:solidFill>
              <a:srgbClr val="1D6F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5EC70A-99FE-A0D3-76F4-FFF02C9D118A}"/>
              </a:ext>
            </a:extLst>
          </p:cNvPr>
          <p:cNvSpPr txBox="1"/>
          <p:nvPr/>
        </p:nvSpPr>
        <p:spPr>
          <a:xfrm>
            <a:off x="3057158" y="2444812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Object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DEF0A57-F232-1EA0-B05C-AC4FD842022B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3268964" y="4492487"/>
            <a:ext cx="0" cy="976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635C224-E34A-A127-6923-E74E44C615E3}"/>
              </a:ext>
            </a:extLst>
          </p:cNvPr>
          <p:cNvCxnSpPr>
            <a:cxnSpLocks/>
          </p:cNvCxnSpPr>
          <p:nvPr/>
        </p:nvCxnSpPr>
        <p:spPr>
          <a:xfrm flipV="1">
            <a:off x="8029868" y="4493956"/>
            <a:ext cx="0" cy="12065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062027"/>
      </p:ext>
    </p:extLst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5A7EC-32E4-5109-E694-A6A873FBA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365A-2DFA-AFD1-BCB7-1D816C017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Methodological Convictions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1C166-31EF-2BD6-C15E-F33A833E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b="1"/>
              <a:t>Realism</a:t>
            </a:r>
            <a:r>
              <a:rPr lang="en-US"/>
              <a:t> – BFO is designed to represent the world, rather than simply concepts about the world</a:t>
            </a:r>
          </a:p>
          <a:p>
            <a:endParaRPr lang="en-US"/>
          </a:p>
          <a:p>
            <a:r>
              <a:rPr lang="en-US" b="1"/>
              <a:t>Adequatism</a:t>
            </a:r>
            <a:r>
              <a:rPr lang="en-US"/>
              <a:t> – BFO is non-reductive, classes and relations motivated by research communities are not ‘paraphrased away’ for example</a:t>
            </a:r>
          </a:p>
          <a:p>
            <a:endParaRPr lang="en-US" b="1"/>
          </a:p>
          <a:p>
            <a:r>
              <a:rPr lang="en-US" b="1">
                <a:solidFill>
                  <a:srgbClr val="FF0000"/>
                </a:solidFill>
              </a:rPr>
              <a:t>Fallibilism</a:t>
            </a:r>
            <a:r>
              <a:rPr lang="en-US">
                <a:solidFill>
                  <a:srgbClr val="FF0000"/>
                </a:solidFill>
              </a:rPr>
              <a:t> – BFO is committed to tracking scientific research over time, which might change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7171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8973E1-1DD5-4E4E-ACAE-7EFB029B9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56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sym typeface="Garamond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971B3C-F609-4E48-4BA2-D3EA49791511}"/>
              </a:ext>
            </a:extLst>
          </p:cNvPr>
          <p:cNvSpPr txBox="1"/>
          <p:nvPr/>
        </p:nvSpPr>
        <p:spPr>
          <a:xfrm>
            <a:off x="1050363" y="405252"/>
            <a:ext cx="10125406" cy="707886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Using BFO as a top-level architecture, ontologies covering more specific content, e.g. livers, food, computers, etc. can extend be easily extended from it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68D08D7-0EC7-0F3F-BF4C-D8C39DC34A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7"/>
          <a:stretch/>
        </p:blipFill>
        <p:spPr>
          <a:xfrm>
            <a:off x="220212" y="1340232"/>
            <a:ext cx="11785707" cy="51125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4344954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86BE3-6996-AB53-4A2C-42EA543CF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B46F2-9BC0-5923-9826-147FB8C50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Hub &amp; Spoke Strategy</a:t>
            </a:r>
          </a:p>
        </p:txBody>
      </p:sp>
      <p:pic>
        <p:nvPicPr>
          <p:cNvPr id="4" name="Picture 3" descr="Shape, radar chart, polygon&#10;&#10;Description automatically generated">
            <a:extLst>
              <a:ext uri="{FF2B5EF4-FFF2-40B4-BE49-F238E27FC236}">
                <a16:creationId xmlns:a16="http://schemas.microsoft.com/office/drawing/2014/main" id="{4CDDB3A2-B052-0BFA-65D7-ED778ECAA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305" y="1457738"/>
            <a:ext cx="7288695" cy="54002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7CC7FD-DBC8-B94E-EDEB-4D87F56321D2}"/>
              </a:ext>
            </a:extLst>
          </p:cNvPr>
          <p:cNvSpPr txBox="1"/>
          <p:nvPr/>
        </p:nvSpPr>
        <p:spPr>
          <a:xfrm>
            <a:off x="838200" y="1690688"/>
            <a:ext cx="420978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Ontologies extending from BFO are modules in a larger hub &amp; spoke structure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Ontologies are extended by </a:t>
            </a: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4EA72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downward population</a:t>
            </a: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, new classes have parent classes in a hierarchy ultimately leading to a BFO class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34DE49-8D3C-9D14-0977-1700874C7C05}"/>
              </a:ext>
            </a:extLst>
          </p:cNvPr>
          <p:cNvSpPr txBox="1"/>
          <p:nvPr/>
        </p:nvSpPr>
        <p:spPr>
          <a:xfrm>
            <a:off x="8400363" y="4019369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BFO</a:t>
            </a:r>
          </a:p>
        </p:txBody>
      </p:sp>
    </p:spTree>
    <p:extLst>
      <p:ext uri="{BB962C8B-B14F-4D97-AF65-F5344CB8AC3E}">
        <p14:creationId xmlns:p14="http://schemas.microsoft.com/office/powerpoint/2010/main" val="31211472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86BE3-6996-AB53-4A2C-42EA543CF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B46F2-9BC0-5923-9826-147FB8C50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Hub &amp; Spoke Strategy</a:t>
            </a:r>
          </a:p>
        </p:txBody>
      </p:sp>
      <p:pic>
        <p:nvPicPr>
          <p:cNvPr id="4" name="Picture 3" descr="Shape, radar chart, polygon&#10;&#10;Description automatically generated">
            <a:extLst>
              <a:ext uri="{FF2B5EF4-FFF2-40B4-BE49-F238E27FC236}">
                <a16:creationId xmlns:a16="http://schemas.microsoft.com/office/drawing/2014/main" id="{4CDDB3A2-B052-0BFA-65D7-ED778ECAA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305" y="1457738"/>
            <a:ext cx="7288695" cy="54002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7CC7FD-DBC8-B94E-EDEB-4D87F56321D2}"/>
              </a:ext>
            </a:extLst>
          </p:cNvPr>
          <p:cNvSpPr txBox="1"/>
          <p:nvPr/>
        </p:nvSpPr>
        <p:spPr>
          <a:xfrm>
            <a:off x="838200" y="1690688"/>
            <a:ext cx="52578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Provides </a:t>
            </a: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4EA72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guardrails</a:t>
            </a: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 for promoting alignment between ontologies representing nearby domains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Progress towards </a:t>
            </a:r>
            <a:b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</a:b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interoperability is ensured </a:t>
            </a:r>
            <a:b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</a:b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upfront, since </a:t>
            </a: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4EA72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spokes share </a:t>
            </a:r>
            <a:b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4EA72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</a:b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4EA72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semantics</a:t>
            </a: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 with the same hub</a:t>
            </a:r>
            <a:endParaRPr kumimoji="0" lang="en-US" sz="2800" b="1" i="0" u="none" strike="noStrike" kern="0" cap="none" spc="0" normalizeH="0" baseline="0" noProof="0">
              <a:ln>
                <a:noFill/>
              </a:ln>
              <a:solidFill>
                <a:srgbClr val="4EA72E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Arial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34DE49-8D3C-9D14-0977-1700874C7C05}"/>
              </a:ext>
            </a:extLst>
          </p:cNvPr>
          <p:cNvSpPr txBox="1"/>
          <p:nvPr/>
        </p:nvSpPr>
        <p:spPr>
          <a:xfrm>
            <a:off x="8400363" y="4019369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BFO</a:t>
            </a:r>
          </a:p>
        </p:txBody>
      </p:sp>
    </p:spTree>
    <p:extLst>
      <p:ext uri="{BB962C8B-B14F-4D97-AF65-F5344CB8AC3E}">
        <p14:creationId xmlns:p14="http://schemas.microsoft.com/office/powerpoint/2010/main" val="2174096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98DB8DE-F9F0-AE47-97DC-B743CFFABD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36525"/>
            <a:ext cx="10515600" cy="631589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9EF1D-01C3-4603-9B7B-02AD9287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3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8CE4744-AC84-464A-839D-5781F7554E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39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9DDD04-F916-BBB6-A657-4EBE5054F252}"/>
              </a:ext>
            </a:extLst>
          </p:cNvPr>
          <p:cNvSpPr txBox="1"/>
          <p:nvPr/>
        </p:nvSpPr>
        <p:spPr>
          <a:xfrm>
            <a:off x="438983" y="288093"/>
            <a:ext cx="34141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3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The Common Core Ontologies and Domain Extensions</a:t>
            </a:r>
          </a:p>
        </p:txBody>
      </p:sp>
    </p:spTree>
    <p:extLst>
      <p:ext uri="{BB962C8B-B14F-4D97-AF65-F5344CB8AC3E}">
        <p14:creationId xmlns:p14="http://schemas.microsoft.com/office/powerpoint/2010/main" val="867944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5D0E4-38EB-4999-8D1D-F9B73A6D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Big Problems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9B6C0-32C0-4E33-A00B-7315BB1A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ea typeface="+mn-ea"/>
                <a:cs typeface="+mn-cs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ea typeface="+mn-ea"/>
              <a:cs typeface="+mn-cs"/>
              <a:sym typeface="Garamond"/>
            </a:endParaRPr>
          </a:p>
        </p:txBody>
      </p:sp>
      <p:pic>
        <p:nvPicPr>
          <p:cNvPr id="1026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F587A964-BAC0-4BA2-811B-9738623A68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1474860" y="1416137"/>
            <a:ext cx="9242280" cy="530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2A28C9-4D52-48FA-91DA-81267BBEFC26}"/>
              </a:ext>
            </a:extLst>
          </p:cNvPr>
          <p:cNvCxnSpPr>
            <a:cxnSpLocks/>
          </p:cNvCxnSpPr>
          <p:nvPr/>
        </p:nvCxnSpPr>
        <p:spPr>
          <a:xfrm>
            <a:off x="1846685" y="5237262"/>
            <a:ext cx="309286" cy="374973"/>
          </a:xfrm>
          <a:prstGeom prst="straightConnector1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7AAFDDDC-077D-48F3-AEA0-6B97E6EEFDEC}"/>
              </a:ext>
            </a:extLst>
          </p:cNvPr>
          <p:cNvSpPr/>
          <p:nvPr/>
        </p:nvSpPr>
        <p:spPr>
          <a:xfrm>
            <a:off x="1474860" y="5517680"/>
            <a:ext cx="2976524" cy="1203795"/>
          </a:xfrm>
          <a:prstGeom prst="ellipse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FB93D9-F216-46EF-8291-A6BF3D165F10}"/>
              </a:ext>
            </a:extLst>
          </p:cNvPr>
          <p:cNvSpPr txBox="1"/>
          <p:nvPr/>
        </p:nvSpPr>
        <p:spPr>
          <a:xfrm>
            <a:off x="70339" y="4470473"/>
            <a:ext cx="3271680" cy="738664"/>
          </a:xfrm>
          <a:prstGeom prst="rect">
            <a:avLst/>
          </a:prstGeom>
          <a:noFill/>
          <a:ln w="12700"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The volume of data generated grows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exponentially each year; as of 2020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.4 Zettabytes bytes per day</a:t>
            </a:r>
          </a:p>
        </p:txBody>
      </p:sp>
    </p:spTree>
    <p:extLst>
      <p:ext uri="{BB962C8B-B14F-4D97-AF65-F5344CB8AC3E}">
        <p14:creationId xmlns:p14="http://schemas.microsoft.com/office/powerpoint/2010/main" val="12083069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25AF6-B056-B57C-5B44-10B124144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Analogy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6912B-3011-208A-2EC6-DE08B1934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22421" cy="5032375"/>
          </a:xfrm>
        </p:spPr>
        <p:txBody>
          <a:bodyPr>
            <a:normAutofit/>
          </a:bodyPr>
          <a:lstStyle/>
          <a:p>
            <a:r>
              <a:rPr lang="en-US"/>
              <a:t>BFO is analogous to the </a:t>
            </a:r>
            <a:r>
              <a:rPr lang="en-US" b="1">
                <a:solidFill>
                  <a:schemeClr val="accent6"/>
                </a:solidFill>
              </a:rPr>
              <a:t>Python programming language</a:t>
            </a:r>
            <a:r>
              <a:rPr lang="en-US"/>
              <a:t>; extensions of BFO – such as CCO - are analogous to </a:t>
            </a:r>
            <a:r>
              <a:rPr lang="en-US" b="1">
                <a:solidFill>
                  <a:schemeClr val="accent6"/>
                </a:solidFill>
              </a:rPr>
              <a:t>Python libraries</a:t>
            </a:r>
          </a:p>
          <a:p>
            <a:endParaRPr lang="en-US"/>
          </a:p>
          <a:p>
            <a:r>
              <a:rPr lang="en-US"/>
              <a:t>You </a:t>
            </a:r>
            <a:r>
              <a:rPr lang="en-US" b="1">
                <a:solidFill>
                  <a:srgbClr val="FF0000"/>
                </a:solidFill>
              </a:rPr>
              <a:t>could</a:t>
            </a:r>
            <a:r>
              <a:rPr lang="en-US"/>
              <a:t> create code that allows you to interact with, say, dataframes or you could </a:t>
            </a:r>
            <a:r>
              <a:rPr lang="en-US" b="1">
                <a:solidFill>
                  <a:schemeClr val="accent6"/>
                </a:solidFill>
              </a:rPr>
              <a:t>instead</a:t>
            </a:r>
            <a:r>
              <a:rPr lang="en-US"/>
              <a:t> start with Python and import a library like Pandas</a:t>
            </a:r>
          </a:p>
          <a:p>
            <a:endParaRPr lang="en-US"/>
          </a:p>
          <a:p>
            <a:r>
              <a:rPr lang="en-US"/>
              <a:t>You </a:t>
            </a:r>
            <a:r>
              <a:rPr lang="en-US" b="1">
                <a:solidFill>
                  <a:srgbClr val="FF0000"/>
                </a:solidFill>
              </a:rPr>
              <a:t>could</a:t>
            </a:r>
            <a:r>
              <a:rPr lang="en-US" i="1"/>
              <a:t> </a:t>
            </a:r>
            <a:r>
              <a:rPr lang="en-US"/>
              <a:t>create ontology elements that allow you to model artifacts and processes or you </a:t>
            </a:r>
            <a:r>
              <a:rPr lang="en-US" b="1">
                <a:solidFill>
                  <a:schemeClr val="accent6"/>
                </a:solidFill>
              </a:rPr>
              <a:t>could</a:t>
            </a:r>
            <a:r>
              <a:rPr lang="en-US"/>
              <a:t> instead start with BFO and import a library like CCO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A close-up of a logo&#10;&#10;Description automatically generated">
            <a:extLst>
              <a:ext uri="{FF2B5EF4-FFF2-40B4-BE49-F238E27FC236}">
                <a16:creationId xmlns:a16="http://schemas.microsoft.com/office/drawing/2014/main" id="{74E1180E-8D55-1455-49F6-5C54493BD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99" y="615297"/>
            <a:ext cx="2316071" cy="738277"/>
          </a:xfrm>
          <a:prstGeom prst="rect">
            <a:avLst/>
          </a:prstGeom>
        </p:spPr>
      </p:pic>
      <p:pic>
        <p:nvPicPr>
          <p:cNvPr id="6" name="Picture 5" descr="A diagram of an overview of an oyster farm&#10;&#10;Description automatically generated">
            <a:extLst>
              <a:ext uri="{FF2B5EF4-FFF2-40B4-BE49-F238E27FC236}">
                <a16:creationId xmlns:a16="http://schemas.microsoft.com/office/drawing/2014/main" id="{CA059EC9-5CA4-FD54-2FD3-969B7CCF741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419099" y="0"/>
            <a:ext cx="11353801" cy="686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2142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581E-5BAE-4012-AC8B-BC5A3682E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98DB8DE-F9F0-AE47-97DC-B743CFFABD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556" y="75462"/>
            <a:ext cx="11166887" cy="67070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9EF1D-01C3-4603-9B7B-02AD9287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3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8CE4744-AC84-464A-839D-5781F7554E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39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CB27DB0-0784-D3B6-D38C-B198544C7491}"/>
              </a:ext>
            </a:extLst>
          </p:cNvPr>
          <p:cNvSpPr/>
          <p:nvPr/>
        </p:nvSpPr>
        <p:spPr>
          <a:xfrm>
            <a:off x="2524539" y="2504662"/>
            <a:ext cx="1402135" cy="61622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227593-2597-D5DB-C872-1E746D653A8F}"/>
              </a:ext>
            </a:extLst>
          </p:cNvPr>
          <p:cNvSpPr txBox="1"/>
          <p:nvPr/>
        </p:nvSpPr>
        <p:spPr>
          <a:xfrm>
            <a:off x="438983" y="288093"/>
            <a:ext cx="34141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3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The Common Core Ontologies and Domain Extensions</a:t>
            </a:r>
          </a:p>
        </p:txBody>
      </p:sp>
    </p:spTree>
    <p:extLst>
      <p:ext uri="{BB962C8B-B14F-4D97-AF65-F5344CB8AC3E}">
        <p14:creationId xmlns:p14="http://schemas.microsoft.com/office/powerpoint/2010/main" val="27661798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0DDB2-A6F4-FECA-FB84-7CB623A31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5E438-6D14-1D9D-CFA2-5AF2F86A3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Hub &amp; Spoke Strategy</a:t>
            </a:r>
          </a:p>
        </p:txBody>
      </p:sp>
      <p:pic>
        <p:nvPicPr>
          <p:cNvPr id="4" name="Picture 3" descr="Shape, radar chart, polygon&#10;&#10;Description automatically generated">
            <a:extLst>
              <a:ext uri="{FF2B5EF4-FFF2-40B4-BE49-F238E27FC236}">
                <a16:creationId xmlns:a16="http://schemas.microsoft.com/office/drawing/2014/main" id="{CD4AC671-9736-F1CF-E467-AF62E0051D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305" y="1457738"/>
            <a:ext cx="7288695" cy="5400262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679D538-ED5C-25AC-0969-EB9D7F57AC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" t="12513" r="64182" b="5515"/>
          <a:stretch/>
        </p:blipFill>
        <p:spPr>
          <a:xfrm>
            <a:off x="232931" y="2099516"/>
            <a:ext cx="4312566" cy="3295071"/>
          </a:xfrm>
          <a:prstGeom prst="rect">
            <a:avLst/>
          </a:prstGeom>
          <a:ln w="19050">
            <a:solidFill>
              <a:srgbClr val="FFC000"/>
            </a:solidFill>
          </a:ln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F313DA-7A73-1CC4-4802-2DABE27B31BA}"/>
              </a:ext>
            </a:extLst>
          </p:cNvPr>
          <p:cNvCxnSpPr>
            <a:cxnSpLocks/>
          </p:cNvCxnSpPr>
          <p:nvPr/>
        </p:nvCxnSpPr>
        <p:spPr>
          <a:xfrm>
            <a:off x="4532243" y="2107096"/>
            <a:ext cx="4046500" cy="1884333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753271-1B6E-31E0-7120-0CF6474B91BF}"/>
              </a:ext>
            </a:extLst>
          </p:cNvPr>
          <p:cNvCxnSpPr>
            <a:cxnSpLocks/>
          </p:cNvCxnSpPr>
          <p:nvPr/>
        </p:nvCxnSpPr>
        <p:spPr>
          <a:xfrm flipV="1">
            <a:off x="4532243" y="4324308"/>
            <a:ext cx="4015409" cy="1070279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AA4BEE-603B-0364-D0C3-CA0FCB11CEF7}"/>
              </a:ext>
            </a:extLst>
          </p:cNvPr>
          <p:cNvSpPr txBox="1"/>
          <p:nvPr/>
        </p:nvSpPr>
        <p:spPr>
          <a:xfrm>
            <a:off x="8400363" y="4019369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BFO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09FF845-8AA6-999D-F5CB-050984AE46BC}"/>
              </a:ext>
            </a:extLst>
          </p:cNvPr>
          <p:cNvSpPr/>
          <p:nvPr/>
        </p:nvSpPr>
        <p:spPr>
          <a:xfrm>
            <a:off x="1390974" y="3429000"/>
            <a:ext cx="2222285" cy="31805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35151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2F03F-847B-1330-C382-3E73F2706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2199C-0D7E-2C3A-F7F2-4F32AC232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Hub &amp; Spoke Strategy</a:t>
            </a:r>
          </a:p>
        </p:txBody>
      </p:sp>
      <p:pic>
        <p:nvPicPr>
          <p:cNvPr id="4" name="Picture 3" descr="Shape, radar chart, polygon&#10;&#10;Description automatically generated">
            <a:extLst>
              <a:ext uri="{FF2B5EF4-FFF2-40B4-BE49-F238E27FC236}">
                <a16:creationId xmlns:a16="http://schemas.microsoft.com/office/drawing/2014/main" id="{A61DEBE7-8E96-E981-99E6-3503158E4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305" y="1457738"/>
            <a:ext cx="7288695" cy="5400262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D92F251-C1DC-ADC5-3057-08813FE44B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" t="12513" r="64182" b="5515"/>
          <a:stretch/>
        </p:blipFill>
        <p:spPr>
          <a:xfrm>
            <a:off x="232931" y="2099516"/>
            <a:ext cx="4312566" cy="3295071"/>
          </a:xfrm>
          <a:prstGeom prst="rect">
            <a:avLst/>
          </a:prstGeom>
          <a:ln w="19050">
            <a:solidFill>
              <a:srgbClr val="FFC000"/>
            </a:solidFill>
          </a:ln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D7E6ECC-1FC2-9284-C0D4-D36198B97417}"/>
              </a:ext>
            </a:extLst>
          </p:cNvPr>
          <p:cNvCxnSpPr/>
          <p:nvPr/>
        </p:nvCxnSpPr>
        <p:spPr>
          <a:xfrm>
            <a:off x="4532243" y="2107096"/>
            <a:ext cx="3034748" cy="636104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90F0E5-0BAB-A99B-BDB4-69BFA0367F37}"/>
              </a:ext>
            </a:extLst>
          </p:cNvPr>
          <p:cNvCxnSpPr>
            <a:cxnSpLocks/>
          </p:cNvCxnSpPr>
          <p:nvPr/>
        </p:nvCxnSpPr>
        <p:spPr>
          <a:xfrm flipV="1">
            <a:off x="4532243" y="4876800"/>
            <a:ext cx="3034748" cy="517787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26E0587-FB23-73EF-6F08-0E65693F4365}"/>
              </a:ext>
            </a:extLst>
          </p:cNvPr>
          <p:cNvSpPr txBox="1"/>
          <p:nvPr/>
        </p:nvSpPr>
        <p:spPr>
          <a:xfrm>
            <a:off x="8400363" y="4019369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Arial"/>
                <a:sym typeface="Arial"/>
              </a:rPr>
              <a:t>BFO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C016E3-BD19-6621-7945-D5668E9AF818}"/>
              </a:ext>
            </a:extLst>
          </p:cNvPr>
          <p:cNvSpPr/>
          <p:nvPr/>
        </p:nvSpPr>
        <p:spPr>
          <a:xfrm>
            <a:off x="1752600" y="3611880"/>
            <a:ext cx="1417320" cy="4303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53640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F0249A-A03B-D7FD-6E8D-BA5DE60FF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8F5C2-63AA-257E-898D-934063FCC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 Construction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30845-2FD7-273D-7284-5D5ED174D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Material Entity (Elucidation) – An independent continuant that has some portion of matter as part</a:t>
            </a:r>
          </a:p>
          <a:p>
            <a:endParaRPr lang="en-US"/>
          </a:p>
          <a:p>
            <a:r>
              <a:rPr lang="en-US"/>
              <a:t>Agent (Definition) - A material entity that is capable of performing intentional acts</a:t>
            </a:r>
          </a:p>
          <a:p>
            <a:pPr marL="0" indent="0">
              <a:buNone/>
            </a:pPr>
            <a:endParaRPr lang="en-US"/>
          </a:p>
          <a:p>
            <a:pPr marL="0" indent="0" algn="ctr">
              <a:buNone/>
            </a:pPr>
            <a:r>
              <a:rPr lang="en-US" b="1">
                <a:solidFill>
                  <a:schemeClr val="accent6"/>
                </a:solidFill>
              </a:rPr>
              <a:t>Definitions of ontology elements are created following a recipe, to ensure the hub semantics are preserved by spokes, and minimize human error </a:t>
            </a:r>
          </a:p>
        </p:txBody>
      </p:sp>
    </p:spTree>
    <p:extLst>
      <p:ext uri="{BB962C8B-B14F-4D97-AF65-F5344CB8AC3E}">
        <p14:creationId xmlns:p14="http://schemas.microsoft.com/office/powerpoint/2010/main" val="299908890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1EA4F8-9F6E-B66D-FFE4-C976AD333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1774B-B344-1C19-CCC2-2D3695ABE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 Construction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6BD65-4229-0D6E-24D7-537927221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364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6"/>
                </a:solidFill>
              </a:rPr>
              <a:t>Material Entity </a:t>
            </a:r>
            <a:r>
              <a:rPr lang="en-US"/>
              <a:t>(Elucidation) – An independent continuant that has some portion of matter as part</a:t>
            </a:r>
          </a:p>
          <a:p>
            <a:endParaRPr lang="en-US"/>
          </a:p>
          <a:p>
            <a:r>
              <a:rPr lang="en-US">
                <a:solidFill>
                  <a:schemeClr val="accent6"/>
                </a:solidFill>
              </a:rPr>
              <a:t>Agent</a:t>
            </a:r>
            <a:r>
              <a:rPr lang="en-US"/>
              <a:t> (Definition) - A material entity that is capable of performing intentional acts</a:t>
            </a:r>
          </a:p>
          <a:p>
            <a:endParaRPr lang="en-US"/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Downward population leverages the definition scheme: </a:t>
            </a:r>
          </a:p>
          <a:p>
            <a:pPr marL="0" indent="0" algn="ctr">
              <a:buNone/>
            </a:pPr>
            <a:r>
              <a:rPr lang="en-US" b="1">
                <a:solidFill>
                  <a:schemeClr val="accent6"/>
                </a:solidFill>
              </a:rPr>
              <a:t>A</a:t>
            </a:r>
            <a:r>
              <a:rPr lang="en-US" b="1">
                <a:solidFill>
                  <a:srgbClr val="FF0000"/>
                </a:solidFill>
              </a:rPr>
              <a:t> is a B that Cs</a:t>
            </a:r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Where B is the parent class under which A falls</a:t>
            </a:r>
          </a:p>
          <a:p>
            <a:pPr marL="0" indent="0" algn="ctr">
              <a:buNone/>
            </a:pPr>
            <a:endParaRPr 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55387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0BABB-6C2C-0AC2-751D-1B913C39A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8C817-9056-0E9D-F55A-A13EF2CB9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 Construction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E93E0-28EE-69A4-8D93-370EF0355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3649"/>
          </a:xfrm>
        </p:spPr>
        <p:txBody>
          <a:bodyPr>
            <a:normAutofit/>
          </a:bodyPr>
          <a:lstStyle/>
          <a:p>
            <a:r>
              <a:rPr lang="en-US"/>
              <a:t>Material Entity (Elucidation) – An </a:t>
            </a:r>
            <a:r>
              <a:rPr lang="en-US">
                <a:solidFill>
                  <a:schemeClr val="accent6"/>
                </a:solidFill>
              </a:rPr>
              <a:t>independent continuant </a:t>
            </a:r>
            <a:r>
              <a:rPr lang="en-US"/>
              <a:t>that has some portion of matter as part</a:t>
            </a:r>
          </a:p>
          <a:p>
            <a:endParaRPr lang="en-US"/>
          </a:p>
          <a:p>
            <a:r>
              <a:rPr lang="en-US"/>
              <a:t>Agent (Definition) - A </a:t>
            </a:r>
            <a:r>
              <a:rPr lang="en-US">
                <a:solidFill>
                  <a:schemeClr val="accent6"/>
                </a:solidFill>
              </a:rPr>
              <a:t>material entity </a:t>
            </a:r>
            <a:r>
              <a:rPr lang="en-US"/>
              <a:t>that is capable of performing intentional acts</a:t>
            </a:r>
          </a:p>
          <a:p>
            <a:endParaRPr lang="en-US"/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Downward population leverages the definition scheme: </a:t>
            </a:r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A is a </a:t>
            </a:r>
            <a:r>
              <a:rPr lang="en-US" b="1">
                <a:solidFill>
                  <a:schemeClr val="accent6"/>
                </a:solidFill>
              </a:rPr>
              <a:t>B</a:t>
            </a:r>
            <a:r>
              <a:rPr lang="en-US" b="1">
                <a:solidFill>
                  <a:srgbClr val="FF0000"/>
                </a:solidFill>
              </a:rPr>
              <a:t> that Cs</a:t>
            </a:r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Where B is the parent class under which A falls</a:t>
            </a:r>
          </a:p>
          <a:p>
            <a:pPr marL="0" indent="0" algn="ctr">
              <a:buNone/>
            </a:pPr>
            <a:endParaRPr 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941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EC487-8736-BC1F-EDCF-6994166BA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2322F-DABD-36BE-DF0D-42F229B8D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 Construction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8EFB6-4C9A-3453-6581-368F2B405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7016"/>
          </a:xfrm>
        </p:spPr>
        <p:txBody>
          <a:bodyPr>
            <a:normAutofit/>
          </a:bodyPr>
          <a:lstStyle/>
          <a:p>
            <a:r>
              <a:rPr lang="en-US"/>
              <a:t>Material Entity (Elucidation) – An </a:t>
            </a:r>
            <a:r>
              <a:rPr lang="en-US">
                <a:solidFill>
                  <a:schemeClr val="accent6"/>
                </a:solidFill>
              </a:rPr>
              <a:t>independent continuant </a:t>
            </a:r>
            <a:r>
              <a:rPr lang="en-US"/>
              <a:t>that has some portion of matter as part</a:t>
            </a:r>
          </a:p>
          <a:p>
            <a:endParaRPr lang="en-US"/>
          </a:p>
          <a:p>
            <a:r>
              <a:rPr lang="en-US"/>
              <a:t>Agent (Definition) - A </a:t>
            </a:r>
            <a:r>
              <a:rPr lang="en-US">
                <a:solidFill>
                  <a:schemeClr val="accent6"/>
                </a:solidFill>
              </a:rPr>
              <a:t>material entity </a:t>
            </a:r>
            <a:r>
              <a:rPr lang="en-US"/>
              <a:t>that is capable of performing intentional acts</a:t>
            </a:r>
          </a:p>
          <a:p>
            <a:endParaRPr lang="en-US"/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Downward population leverages the definition scheme: </a:t>
            </a:r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A is a </a:t>
            </a:r>
            <a:r>
              <a:rPr lang="en-US" b="1">
                <a:solidFill>
                  <a:schemeClr val="accent6"/>
                </a:solidFill>
              </a:rPr>
              <a:t>B</a:t>
            </a:r>
            <a:r>
              <a:rPr lang="en-US" b="1">
                <a:solidFill>
                  <a:srgbClr val="FF0000"/>
                </a:solidFill>
              </a:rPr>
              <a:t> that Cs</a:t>
            </a:r>
          </a:p>
          <a:p>
            <a:pPr marL="0" indent="0" algn="ctr">
              <a:buNone/>
            </a:pPr>
            <a:r>
              <a:rPr lang="en-US" b="1">
                <a:solidFill>
                  <a:schemeClr val="accent6"/>
                </a:solidFill>
              </a:rPr>
              <a:t>Where B is the parent class under which A falls</a:t>
            </a:r>
          </a:p>
          <a:p>
            <a:pPr marL="0" indent="0" algn="ctr">
              <a:buNone/>
            </a:pPr>
            <a:endParaRPr lang="en-US" b="1">
              <a:solidFill>
                <a:srgbClr val="FF0000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11922E-9A02-B7F6-B433-8A038B7455A0}"/>
              </a:ext>
            </a:extLst>
          </p:cNvPr>
          <p:cNvCxnSpPr>
            <a:cxnSpLocks/>
          </p:cNvCxnSpPr>
          <p:nvPr/>
        </p:nvCxnSpPr>
        <p:spPr>
          <a:xfrm flipH="1" flipV="1">
            <a:off x="3321698" y="2295331"/>
            <a:ext cx="1082351" cy="97971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47124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554080-7DFD-A2FB-23AE-76FFE80FB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EE3A0-2652-3807-4EAC-098A18A88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 Construction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5B5C7-AB0A-2EE5-47D2-C29C0664C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39159"/>
          </a:xfrm>
        </p:spPr>
        <p:txBody>
          <a:bodyPr>
            <a:normAutofit/>
          </a:bodyPr>
          <a:lstStyle/>
          <a:p>
            <a:r>
              <a:rPr lang="en-US"/>
              <a:t>Material Entity (Elucidation) – An independent continuant </a:t>
            </a:r>
            <a:r>
              <a:rPr lang="en-US">
                <a:solidFill>
                  <a:schemeClr val="accent6"/>
                </a:solidFill>
              </a:rPr>
              <a:t>that has some portion of matter as part</a:t>
            </a:r>
          </a:p>
          <a:p>
            <a:endParaRPr lang="en-US"/>
          </a:p>
          <a:p>
            <a:r>
              <a:rPr lang="en-US"/>
              <a:t>Agent (Definition) - A material entity </a:t>
            </a:r>
            <a:r>
              <a:rPr lang="en-US">
                <a:solidFill>
                  <a:schemeClr val="accent6"/>
                </a:solidFill>
              </a:rPr>
              <a:t>that is capable of performing intentional acts</a:t>
            </a:r>
          </a:p>
          <a:p>
            <a:endParaRPr lang="en-US"/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Downward population leverages the definition scheme: </a:t>
            </a:r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A is a B that </a:t>
            </a:r>
            <a:r>
              <a:rPr lang="en-US" b="1">
                <a:solidFill>
                  <a:schemeClr val="accent6"/>
                </a:solidFill>
              </a:rPr>
              <a:t>Cs</a:t>
            </a:r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Where B is the parent class under which A falls</a:t>
            </a:r>
          </a:p>
          <a:p>
            <a:pPr marL="0" indent="0" algn="ctr">
              <a:buNone/>
            </a:pPr>
            <a:endParaRPr lang="en-US" b="1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43528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43F3C-A6EF-7797-4C01-0F311A6D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Interoperability Guardrails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FEAE8-2FDF-3895-7060-779258AB9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hub &amp; spoke strategy provides a </a:t>
            </a:r>
            <a:r>
              <a:rPr lang="en-US" b="1">
                <a:solidFill>
                  <a:schemeClr val="accent6"/>
                </a:solidFill>
              </a:rPr>
              <a:t>guardrails for promoting alignment between ontologies representing nearby and overlapping domains</a:t>
            </a:r>
            <a:endParaRPr lang="en-US"/>
          </a:p>
          <a:p>
            <a:endParaRPr lang="en-US"/>
          </a:p>
          <a:p>
            <a:r>
              <a:rPr lang="en-US"/>
              <a:t>By following the recipe, progress towards interoperability is ensured upfront, since elements inherited from the hub ontologies </a:t>
            </a:r>
            <a:r>
              <a:rPr lang="en-US" b="1">
                <a:solidFill>
                  <a:schemeClr val="accent6"/>
                </a:solidFill>
              </a:rPr>
              <a:t>overlap semantically </a:t>
            </a:r>
          </a:p>
          <a:p>
            <a:endParaRPr lang="en-US" b="1">
              <a:solidFill>
                <a:schemeClr val="accent6"/>
              </a:solidFill>
            </a:endParaRPr>
          </a:p>
          <a:p>
            <a:r>
              <a:rPr lang="en-US"/>
              <a:t>By </a:t>
            </a:r>
            <a:r>
              <a:rPr lang="en-US" b="1">
                <a:solidFill>
                  <a:srgbClr val="FF0000"/>
                </a:solidFill>
              </a:rPr>
              <a:t>not</a:t>
            </a:r>
            <a:r>
              <a:rPr lang="en-US"/>
              <a:t> following such a strategy you get...</a:t>
            </a:r>
            <a:r>
              <a:rPr lang="en-US" b="1">
                <a:solidFill>
                  <a:srgbClr val="FF0000"/>
                </a:solidFill>
              </a:rPr>
              <a:t>information silos</a:t>
            </a:r>
            <a:r>
              <a:rPr lang="en-US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484704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5D0E4-38EB-4999-8D1D-F9B73A6D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Big Problems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9B6C0-32C0-4E33-A00B-7315BB1A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ea typeface="+mn-ea"/>
                <a:cs typeface="+mn-cs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ea typeface="+mn-ea"/>
              <a:cs typeface="+mn-cs"/>
              <a:sym typeface="Garamond"/>
            </a:endParaRPr>
          </a:p>
        </p:txBody>
      </p:sp>
      <p:pic>
        <p:nvPicPr>
          <p:cNvPr id="1026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F587A964-BAC0-4BA2-811B-9738623A68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1474860" y="1416137"/>
            <a:ext cx="9242280" cy="530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0E7CB0-17A4-4EEC-871A-D4BCE9814E81}"/>
              </a:ext>
            </a:extLst>
          </p:cNvPr>
          <p:cNvSpPr txBox="1"/>
          <p:nvPr/>
        </p:nvSpPr>
        <p:spPr>
          <a:xfrm>
            <a:off x="7378555" y="1604793"/>
            <a:ext cx="4069519" cy="738664"/>
          </a:xfrm>
          <a:prstGeom prst="rect">
            <a:avLst/>
          </a:prstGeom>
          <a:noFill/>
          <a:ln w="12700"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Some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trustworthy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, e.g. academic research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Some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not trustworthy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, e.g. twitter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Various standards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, e.g. xml, ttl, jsonld, etc.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2A28C9-4D52-48FA-91DA-81267BBEFC26}"/>
              </a:ext>
            </a:extLst>
          </p:cNvPr>
          <p:cNvCxnSpPr>
            <a:cxnSpLocks/>
          </p:cNvCxnSpPr>
          <p:nvPr/>
        </p:nvCxnSpPr>
        <p:spPr>
          <a:xfrm>
            <a:off x="9417426" y="2343457"/>
            <a:ext cx="0" cy="1167360"/>
          </a:xfrm>
          <a:prstGeom prst="straightConnector1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7AAFDDDC-077D-48F3-AEA0-6B97E6EEFDEC}"/>
              </a:ext>
            </a:extLst>
          </p:cNvPr>
          <p:cNvSpPr/>
          <p:nvPr/>
        </p:nvSpPr>
        <p:spPr>
          <a:xfrm>
            <a:off x="7929164" y="3510817"/>
            <a:ext cx="2976524" cy="1203795"/>
          </a:xfrm>
          <a:prstGeom prst="ellipse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89859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4C921FC-D567-4CB0-9045-6087CB7D3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501"/>
          <a:stretch/>
        </p:blipFill>
        <p:spPr>
          <a:xfrm>
            <a:off x="5413501" y="1494836"/>
            <a:ext cx="6674463" cy="7657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102B4C-3919-1C6B-3A7A-8AC65E5AD3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126"/>
          <a:stretch/>
        </p:blipFill>
        <p:spPr>
          <a:xfrm>
            <a:off x="5399157" y="3429000"/>
            <a:ext cx="6674463" cy="764837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63903E9A-2433-3ED7-0528-9B8580CE99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3684" y="430539"/>
            <a:ext cx="3178362" cy="661666"/>
          </a:xfrm>
          <a:prstGeom prst="rect">
            <a:avLst/>
          </a:prstGeom>
        </p:spPr>
      </p:pic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0F3C33DB-F384-4CC4-7D83-6ADAEBD796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203" y="369096"/>
            <a:ext cx="4570207" cy="784552"/>
          </a:xfrm>
          <a:prstGeom prst="rect">
            <a:avLst/>
          </a:prstGeom>
        </p:spPr>
      </p:pic>
      <p:pic>
        <p:nvPicPr>
          <p:cNvPr id="2" name="Picture 1" descr="A screen shot of a computer&#10;&#10;Description automatically generated">
            <a:extLst>
              <a:ext uri="{FF2B5EF4-FFF2-40B4-BE49-F238E27FC236}">
                <a16:creationId xmlns:a16="http://schemas.microsoft.com/office/drawing/2014/main" id="{FEBE419E-8561-2A0D-813C-8E67994C81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905" t="34516" b="6449"/>
          <a:stretch/>
        </p:blipFill>
        <p:spPr>
          <a:xfrm>
            <a:off x="810410" y="1635299"/>
            <a:ext cx="3310758" cy="440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8031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 shot of a computer&#10;&#10;Description automatically generated">
            <a:extLst>
              <a:ext uri="{FF2B5EF4-FFF2-40B4-BE49-F238E27FC236}">
                <a16:creationId xmlns:a16="http://schemas.microsoft.com/office/drawing/2014/main" id="{E4EA712B-73CF-B051-342A-6D16A9C30D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905" t="34516" b="6449"/>
          <a:stretch/>
        </p:blipFill>
        <p:spPr>
          <a:xfrm>
            <a:off x="810410" y="1635299"/>
            <a:ext cx="3310758" cy="44066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C921FC-D567-4CB0-9045-6087CB7D33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501"/>
          <a:stretch/>
        </p:blipFill>
        <p:spPr>
          <a:xfrm>
            <a:off x="5413501" y="1494836"/>
            <a:ext cx="6674463" cy="7657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102B4C-3919-1C6B-3A7A-8AC65E5AD3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126"/>
          <a:stretch/>
        </p:blipFill>
        <p:spPr>
          <a:xfrm>
            <a:off x="5399157" y="3429000"/>
            <a:ext cx="6674463" cy="764837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63903E9A-2433-3ED7-0528-9B8580CE99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3684" y="430539"/>
            <a:ext cx="3178362" cy="661666"/>
          </a:xfrm>
          <a:prstGeom prst="rect">
            <a:avLst/>
          </a:prstGeom>
        </p:spPr>
      </p:pic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0F3C33DB-F384-4CC4-7D83-6ADAEBD796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203" y="369096"/>
            <a:ext cx="4570207" cy="784552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CCB7CC3-F11E-1CB0-F2ED-5DBB34F84EC8}"/>
              </a:ext>
            </a:extLst>
          </p:cNvPr>
          <p:cNvCxnSpPr>
            <a:cxnSpLocks/>
          </p:cNvCxnSpPr>
          <p:nvPr/>
        </p:nvCxnSpPr>
        <p:spPr>
          <a:xfrm flipH="1">
            <a:off x="2086984" y="1764254"/>
            <a:ext cx="332651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CC79ED-E20E-1010-9128-7D7C7C496AED}"/>
              </a:ext>
            </a:extLst>
          </p:cNvPr>
          <p:cNvCxnSpPr>
            <a:cxnSpLocks/>
          </p:cNvCxnSpPr>
          <p:nvPr/>
        </p:nvCxnSpPr>
        <p:spPr>
          <a:xfrm flipH="1">
            <a:off x="2086984" y="3811418"/>
            <a:ext cx="332651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4EEFB07-547A-862B-F666-ACD5386F3A73}"/>
              </a:ext>
            </a:extLst>
          </p:cNvPr>
          <p:cNvSpPr txBox="1"/>
          <p:nvPr/>
        </p:nvSpPr>
        <p:spPr>
          <a:xfrm>
            <a:off x="4559993" y="5026322"/>
            <a:ext cx="198002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SILO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ACCA8C-431B-9F11-C46B-B9040A03723C}"/>
              </a:ext>
            </a:extLst>
          </p:cNvPr>
          <p:cNvSpPr txBox="1"/>
          <p:nvPr/>
        </p:nvSpPr>
        <p:spPr>
          <a:xfrm>
            <a:off x="1573080" y="1186802"/>
            <a:ext cx="25384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NO TOP-LEVEL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2150AA-D8E1-ECE6-4B06-C5EA49E2BFDB}"/>
              </a:ext>
            </a:extLst>
          </p:cNvPr>
          <p:cNvSpPr txBox="1"/>
          <p:nvPr/>
        </p:nvSpPr>
        <p:spPr>
          <a:xfrm>
            <a:off x="7903782" y="1173633"/>
            <a:ext cx="1958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TOP-LEVEL</a:t>
            </a:r>
          </a:p>
        </p:txBody>
      </p:sp>
      <p:pic>
        <p:nvPicPr>
          <p:cNvPr id="7" name="Graphic 6" descr="Close with solid fill">
            <a:extLst>
              <a:ext uri="{FF2B5EF4-FFF2-40B4-BE49-F238E27FC236}">
                <a16:creationId xmlns:a16="http://schemas.microsoft.com/office/drawing/2014/main" id="{11CDBAE8-0406-5038-D4BD-455828FC7C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17002" y="1314581"/>
            <a:ext cx="914400" cy="914400"/>
          </a:xfrm>
          <a:prstGeom prst="rect">
            <a:avLst/>
          </a:prstGeom>
        </p:spPr>
      </p:pic>
      <p:pic>
        <p:nvPicPr>
          <p:cNvPr id="9" name="Graphic 8" descr="Close with solid fill">
            <a:extLst>
              <a:ext uri="{FF2B5EF4-FFF2-40B4-BE49-F238E27FC236}">
                <a16:creationId xmlns:a16="http://schemas.microsoft.com/office/drawing/2014/main" id="{F76D7C02-223A-6202-12D7-9D16D18B28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17002" y="335421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2179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85AD1-9431-4BCF-7AE2-35C6873D6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Scope Creep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5A52E-4D8D-7DAC-0123-6DB4A5A8A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83647"/>
          </a:xfrm>
        </p:spPr>
        <p:txBody>
          <a:bodyPr>
            <a:normAutofit/>
          </a:bodyPr>
          <a:lstStyle/>
          <a:p>
            <a:r>
              <a:rPr lang="en-US"/>
              <a:t>The hub &amp; spoke strategy </a:t>
            </a:r>
            <a:r>
              <a:rPr lang="en-US" b="1">
                <a:solidFill>
                  <a:schemeClr val="accent6"/>
                </a:solidFill>
              </a:rPr>
              <a:t>significantly cuts down</a:t>
            </a:r>
            <a:r>
              <a:rPr lang="en-US"/>
              <a:t> on </a:t>
            </a:r>
            <a:r>
              <a:rPr lang="en-US" b="1">
                <a:solidFill>
                  <a:srgbClr val="FF0000"/>
                </a:solidFill>
              </a:rPr>
              <a:t>scope creep</a:t>
            </a:r>
            <a:r>
              <a:rPr lang="en-US"/>
              <a:t>, which arises when an ontology is created as an information silo, but over time grows beyond its initial scope</a:t>
            </a:r>
          </a:p>
          <a:p>
            <a:endParaRPr lang="en-US"/>
          </a:p>
          <a:p>
            <a:r>
              <a:rPr lang="en-US"/>
              <a:t>If the ontology does not extend from a higher-level ontology, </a:t>
            </a:r>
            <a:r>
              <a:rPr lang="en-US" b="1">
                <a:solidFill>
                  <a:srgbClr val="FF0000"/>
                </a:solidFill>
              </a:rPr>
              <a:t>it will likely not be compatible</a:t>
            </a:r>
            <a:r>
              <a:rPr lang="en-US"/>
              <a:t> with other ontologies</a:t>
            </a:r>
          </a:p>
          <a:p>
            <a:endParaRPr lang="en-US"/>
          </a:p>
          <a:p>
            <a:r>
              <a:rPr lang="en-US"/>
              <a:t>Developers will then need to </a:t>
            </a:r>
            <a:r>
              <a:rPr lang="en-US" b="1">
                <a:solidFill>
                  <a:srgbClr val="FF0000"/>
                </a:solidFill>
              </a:rPr>
              <a:t>recreate existing work </a:t>
            </a:r>
            <a:r>
              <a:rPr lang="en-US"/>
              <a:t>because it is not interoperable</a:t>
            </a:r>
            <a:r>
              <a:rPr lang="en-US" b="1">
                <a:solidFill>
                  <a:srgbClr val="FF0000"/>
                </a:solidFill>
              </a:rPr>
              <a:t> </a:t>
            </a:r>
            <a:r>
              <a:rPr lang="en-US"/>
              <a:t>with their ontology... </a:t>
            </a:r>
          </a:p>
        </p:txBody>
      </p:sp>
    </p:spTree>
    <p:extLst>
      <p:ext uri="{BB962C8B-B14F-4D97-AF65-F5344CB8AC3E}">
        <p14:creationId xmlns:p14="http://schemas.microsoft.com/office/powerpoint/2010/main" val="194823357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C5E7A36-3B3E-3667-9144-F45B910C75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905" t="34516" b="6449"/>
          <a:stretch/>
        </p:blipFill>
        <p:spPr>
          <a:xfrm>
            <a:off x="810410" y="1635299"/>
            <a:ext cx="3310758" cy="44066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C921FC-D567-4CB0-9045-6087CB7D33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501"/>
          <a:stretch/>
        </p:blipFill>
        <p:spPr>
          <a:xfrm>
            <a:off x="5413501" y="1494836"/>
            <a:ext cx="6674463" cy="7657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102B4C-3919-1C6B-3A7A-8AC65E5AD3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126"/>
          <a:stretch/>
        </p:blipFill>
        <p:spPr>
          <a:xfrm>
            <a:off x="5399157" y="3429000"/>
            <a:ext cx="6674463" cy="764837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63903E9A-2433-3ED7-0528-9B8580CE99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3684" y="430539"/>
            <a:ext cx="3178362" cy="661666"/>
          </a:xfrm>
          <a:prstGeom prst="rect">
            <a:avLst/>
          </a:prstGeom>
        </p:spPr>
      </p:pic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0F3C33DB-F384-4CC4-7D83-6ADAEBD796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203" y="369096"/>
            <a:ext cx="4570207" cy="784552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A28690E-AF55-3134-7D55-9246BC3D1552}"/>
              </a:ext>
            </a:extLst>
          </p:cNvPr>
          <p:cNvCxnSpPr>
            <a:cxnSpLocks/>
          </p:cNvCxnSpPr>
          <p:nvPr/>
        </p:nvCxnSpPr>
        <p:spPr>
          <a:xfrm flipH="1">
            <a:off x="2316778" y="5950772"/>
            <a:ext cx="318040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52EB25F-6528-4981-BEFB-3C5F5DEE2311}"/>
              </a:ext>
            </a:extLst>
          </p:cNvPr>
          <p:cNvSpPr txBox="1"/>
          <p:nvPr/>
        </p:nvSpPr>
        <p:spPr>
          <a:xfrm>
            <a:off x="5551301" y="5658384"/>
            <a:ext cx="30380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SCOPE CREEP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C89B7F-6857-B7B5-3F24-2A04AD17009A}"/>
              </a:ext>
            </a:extLst>
          </p:cNvPr>
          <p:cNvSpPr/>
          <p:nvPr/>
        </p:nvSpPr>
        <p:spPr>
          <a:xfrm>
            <a:off x="557203" y="369096"/>
            <a:ext cx="1451059" cy="48873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6212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5D0E4-38EB-4999-8D1D-F9B73A6D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Big Problems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9B6C0-32C0-4E33-A00B-7315BB1A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ea typeface="+mn-ea"/>
                <a:cs typeface="+mn-cs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ea typeface="+mn-ea"/>
              <a:cs typeface="+mn-cs"/>
              <a:sym typeface="Garamond"/>
            </a:endParaRPr>
          </a:p>
        </p:txBody>
      </p:sp>
      <p:pic>
        <p:nvPicPr>
          <p:cNvPr id="1026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F587A964-BAC0-4BA2-811B-9738623A68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1474860" y="1416137"/>
            <a:ext cx="9242280" cy="530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2A28C9-4D52-48FA-91DA-81267BBEFC26}"/>
              </a:ext>
            </a:extLst>
          </p:cNvPr>
          <p:cNvCxnSpPr>
            <a:cxnSpLocks/>
          </p:cNvCxnSpPr>
          <p:nvPr/>
        </p:nvCxnSpPr>
        <p:spPr>
          <a:xfrm flipH="1">
            <a:off x="2358403" y="2386405"/>
            <a:ext cx="4978" cy="1029124"/>
          </a:xfrm>
          <a:prstGeom prst="straightConnector1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7AAFDDDC-077D-48F3-AEA0-6B97E6EEFDEC}"/>
              </a:ext>
            </a:extLst>
          </p:cNvPr>
          <p:cNvSpPr/>
          <p:nvPr/>
        </p:nvSpPr>
        <p:spPr>
          <a:xfrm>
            <a:off x="949523" y="3415529"/>
            <a:ext cx="2976524" cy="1203795"/>
          </a:xfrm>
          <a:prstGeom prst="ellipse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FB93D9-F216-46EF-8291-A6BF3D165F10}"/>
              </a:ext>
            </a:extLst>
          </p:cNvPr>
          <p:cNvSpPr txBox="1"/>
          <p:nvPr/>
        </p:nvSpPr>
        <p:spPr>
          <a:xfrm>
            <a:off x="415347" y="1633767"/>
            <a:ext cx="3886112" cy="738664"/>
          </a:xfrm>
          <a:prstGeom prst="rect">
            <a:avLst/>
          </a:prstGeom>
          <a:noFill/>
          <a:ln w="12700"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Conflicts invariably emerge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, often between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less than trustworthy sources, but also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between trusted sources</a:t>
            </a:r>
          </a:p>
        </p:txBody>
      </p:sp>
    </p:spTree>
    <p:extLst>
      <p:ext uri="{BB962C8B-B14F-4D97-AF65-F5344CB8AC3E}">
        <p14:creationId xmlns:p14="http://schemas.microsoft.com/office/powerpoint/2010/main" val="633668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5D0E4-38EB-4999-8D1D-F9B73A6D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Big Problems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9B6C0-32C0-4E33-A00B-7315BB1A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5772012-4F80-4F6B-8E82-2C58E7F9C4D5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aramond"/>
                <a:ea typeface="+mn-ea"/>
                <a:cs typeface="+mn-cs"/>
                <a:sym typeface="Garamo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aramond"/>
              <a:ea typeface="+mn-ea"/>
              <a:cs typeface="+mn-cs"/>
              <a:sym typeface="Garamond"/>
            </a:endParaRPr>
          </a:p>
        </p:txBody>
      </p:sp>
      <p:pic>
        <p:nvPicPr>
          <p:cNvPr id="1026" name="Picture 2" descr="What are the Characteristics of Big Data? | 5V&amp;#39;s, Types, Benefits | Edureka">
            <a:extLst>
              <a:ext uri="{FF2B5EF4-FFF2-40B4-BE49-F238E27FC236}">
                <a16:creationId xmlns:a16="http://schemas.microsoft.com/office/drawing/2014/main" id="{F587A964-BAC0-4BA2-811B-9738623A68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2" t="2718" r="9781" b="18747"/>
          <a:stretch/>
        </p:blipFill>
        <p:spPr bwMode="auto">
          <a:xfrm>
            <a:off x="1474860" y="1416137"/>
            <a:ext cx="9242280" cy="530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2A28C9-4D52-48FA-91DA-81267BBEFC26}"/>
              </a:ext>
            </a:extLst>
          </p:cNvPr>
          <p:cNvCxnSpPr>
            <a:cxnSpLocks/>
            <a:stCxn id="9" idx="2"/>
            <a:endCxn id="8" idx="7"/>
          </p:cNvCxnSpPr>
          <p:nvPr/>
        </p:nvCxnSpPr>
        <p:spPr>
          <a:xfrm flipH="1">
            <a:off x="9488493" y="5388528"/>
            <a:ext cx="1131211" cy="324297"/>
          </a:xfrm>
          <a:prstGeom prst="straightConnector1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7AAFDDDC-077D-48F3-AEA0-6B97E6EEFDEC}"/>
              </a:ext>
            </a:extLst>
          </p:cNvPr>
          <p:cNvSpPr/>
          <p:nvPr/>
        </p:nvSpPr>
        <p:spPr>
          <a:xfrm>
            <a:off x="7369072" y="5571091"/>
            <a:ext cx="2483056" cy="967821"/>
          </a:xfrm>
          <a:prstGeom prst="ellipse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FB93D9-F216-46EF-8291-A6BF3D165F10}"/>
              </a:ext>
            </a:extLst>
          </p:cNvPr>
          <p:cNvSpPr txBox="1"/>
          <p:nvPr/>
        </p:nvSpPr>
        <p:spPr>
          <a:xfrm>
            <a:off x="9163455" y="4649864"/>
            <a:ext cx="2912497" cy="738664"/>
          </a:xfrm>
          <a:prstGeom prst="rect">
            <a:avLst/>
          </a:prstGeom>
          <a:noFill/>
          <a:ln w="12700"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Extracting useful information generated at such a fast clip, 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is challenging</a:t>
            </a:r>
          </a:p>
        </p:txBody>
      </p:sp>
    </p:spTree>
    <p:extLst>
      <p:ext uri="{BB962C8B-B14F-4D97-AF65-F5344CB8AC3E}">
        <p14:creationId xmlns:p14="http://schemas.microsoft.com/office/powerpoint/2010/main" val="256850637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1850</TotalTime>
  <Words>2782</Words>
  <Application>Microsoft Macintosh PowerPoint</Application>
  <PresentationFormat>Widescreen</PresentationFormat>
  <Paragraphs>397</Paragraphs>
  <Slides>73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8" baseType="lpstr">
      <vt:lpstr>Aptos</vt:lpstr>
      <vt:lpstr>Arial</vt:lpstr>
      <vt:lpstr>Calibri</vt:lpstr>
      <vt:lpstr>Garamond</vt:lpstr>
      <vt:lpstr>1_Office Theme</vt:lpstr>
      <vt:lpstr>Intelligence Analysis:  Top-Down Part 1</vt:lpstr>
      <vt:lpstr>Outline</vt:lpstr>
      <vt:lpstr>Big Data Big Problems</vt:lpstr>
      <vt:lpstr>Big Data Big Problems</vt:lpstr>
      <vt:lpstr>Zettabytes</vt:lpstr>
      <vt:lpstr>Big Data Big Problems</vt:lpstr>
      <vt:lpstr>Big Data Big Problems</vt:lpstr>
      <vt:lpstr>Big Data Big Problems</vt:lpstr>
      <vt:lpstr>Big Data Big Problems</vt:lpstr>
      <vt:lpstr>Intelligence Cycle</vt:lpstr>
      <vt:lpstr>Epistemic Communities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Intelligence Analysis Solutions?</vt:lpstr>
      <vt:lpstr>Not So Fast...</vt:lpstr>
      <vt:lpstr>Information Silos</vt:lpstr>
      <vt:lpstr>Information Silos</vt:lpstr>
      <vt:lpstr>Information Silos</vt:lpstr>
      <vt:lpstr>9/11</vt:lpstr>
      <vt:lpstr>Information Silos</vt:lpstr>
      <vt:lpstr>Information Silos</vt:lpstr>
      <vt:lpstr>Information Silos</vt:lpstr>
      <vt:lpstr>Cost of Silos</vt:lpstr>
      <vt:lpstr>Interoperability </vt:lpstr>
      <vt:lpstr>Information Silos &amp; the Intelligence Cycle</vt:lpstr>
      <vt:lpstr>Interoperability </vt:lpstr>
      <vt:lpstr>Outline</vt:lpstr>
      <vt:lpstr>Outline</vt:lpstr>
      <vt:lpstr>Promise of Ontology Engineering</vt:lpstr>
      <vt:lpstr>Promise of Ontology Engineering</vt:lpstr>
      <vt:lpstr>PowerPoint Presentation</vt:lpstr>
      <vt:lpstr>PowerPoint Presentation</vt:lpstr>
      <vt:lpstr>PowerPoint Presentation</vt:lpstr>
      <vt:lpstr>Ontology Engineering is Easy!</vt:lpstr>
      <vt:lpstr>Basic Formal Ontology</vt:lpstr>
      <vt:lpstr>BFO Ecosystem</vt:lpstr>
      <vt:lpstr>PowerPoint Presentation</vt:lpstr>
      <vt:lpstr>PowerPoint Presentation</vt:lpstr>
      <vt:lpstr>Methodological Convictions</vt:lpstr>
      <vt:lpstr>Methodological Convictions</vt:lpstr>
      <vt:lpstr>Directions of Fit for Ontology Engineering</vt:lpstr>
      <vt:lpstr>Direction of Fit</vt:lpstr>
      <vt:lpstr>Direction of Fit</vt:lpstr>
      <vt:lpstr>Direction of Fit</vt:lpstr>
      <vt:lpstr>Directions of Fit for Ontology Engineering</vt:lpstr>
      <vt:lpstr>Conceptualism</vt:lpstr>
      <vt:lpstr>Realism</vt:lpstr>
      <vt:lpstr>Methodological Convictions</vt:lpstr>
      <vt:lpstr>Barry Smith instance_of Agent</vt:lpstr>
      <vt:lpstr>SUNY Professor instance_of Professor Role</vt:lpstr>
      <vt:lpstr>Barry Smith bearer_of SUNY Professor</vt:lpstr>
      <vt:lpstr>Methodological Convictions</vt:lpstr>
      <vt:lpstr>PowerPoint Presentation</vt:lpstr>
      <vt:lpstr>Hub &amp; Spoke Strategy</vt:lpstr>
      <vt:lpstr>Hub &amp; Spoke Strategy</vt:lpstr>
      <vt:lpstr>PowerPoint Presentation</vt:lpstr>
      <vt:lpstr>Python Analogy</vt:lpstr>
      <vt:lpstr>PowerPoint Presentation</vt:lpstr>
      <vt:lpstr>Hub &amp; Spoke Strategy</vt:lpstr>
      <vt:lpstr>Hub &amp; Spoke Strategy</vt:lpstr>
      <vt:lpstr>Definition Construction Strategy</vt:lpstr>
      <vt:lpstr>Definition Construction Strategy</vt:lpstr>
      <vt:lpstr>Definition Construction Strategy</vt:lpstr>
      <vt:lpstr>Definition Construction Strategy</vt:lpstr>
      <vt:lpstr>Definition Construction Strategy</vt:lpstr>
      <vt:lpstr>Interoperability Guardrails</vt:lpstr>
      <vt:lpstr>PowerPoint Presentation</vt:lpstr>
      <vt:lpstr>PowerPoint Presentation</vt:lpstr>
      <vt:lpstr>Scope Creep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Beverley</dc:creator>
  <cp:lastModifiedBy>John Beverley</cp:lastModifiedBy>
  <cp:revision>4</cp:revision>
  <dcterms:created xsi:type="dcterms:W3CDTF">2024-08-28T19:57:01Z</dcterms:created>
  <dcterms:modified xsi:type="dcterms:W3CDTF">2024-09-04T18:37:05Z</dcterms:modified>
</cp:coreProperties>
</file>

<file path=docProps/thumbnail.jpeg>
</file>